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5143500" cx="9144000"/>
  <p:notesSz cx="6858000" cy="9144000"/>
  <p:embeddedFontLst>
    <p:embeddedFont>
      <p:font typeface="Sniglet"/>
      <p:regular r:id="rId47"/>
    </p:embeddedFont>
    <p:embeddedFont>
      <p:font typeface="Bangers"/>
      <p:regular r:id="rId48"/>
    </p:embeddedFont>
    <p:embeddedFont>
      <p:font typeface="Lobster"/>
      <p:regular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Bangers-regular.fntdata"/><Relationship Id="rId47" Type="http://schemas.openxmlformats.org/officeDocument/2006/relationships/font" Target="fonts/Sniglet-regular.fntdata"/><Relationship Id="rId49" Type="http://schemas.openxmlformats.org/officeDocument/2006/relationships/font" Target="fonts/Lobster-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bancainnova.com/opinion/que-es-una-wallet-de-bitcoin/www.bitcoin.com"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35f391192_00: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8" name="Google Shape;6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35f391192_09: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29" name="Google Shape;129;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lgn="just">
              <a:spcBef>
                <a:spcPts val="0"/>
              </a:spcBef>
              <a:spcAft>
                <a:spcPts val="0"/>
              </a:spcAft>
              <a:buNone/>
            </a:pPr>
            <a:r>
              <a:rPr lang="en" sz="1200">
                <a:highlight>
                  <a:srgbClr val="FFFFFF"/>
                </a:highlight>
              </a:rPr>
              <a:t>Because smart contracts run on the blockchain, they run exactly as programmed without any possibility of censorship, downtime, fraud or third party interference.</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3d8d573911_1_17: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35" name="Google Shape;135;g3d8d573911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3d8d573911_1_22: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41" name="Google Shape;141;g3d8d57391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48" name="Google Shape;14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lgn="just">
              <a:spcBef>
                <a:spcPts val="0"/>
              </a:spcBef>
              <a:spcAft>
                <a:spcPts val="0"/>
              </a:spcAft>
              <a:buNone/>
            </a:pPr>
            <a:r>
              <a:rPr lang="en" sz="1200">
                <a:highlight>
                  <a:srgbClr val="FFFFFF"/>
                </a:highlight>
              </a:rPr>
              <a:t>While the Bitcoin blockchain is used to track ownership of digital currency (bitcoins), the Ethereum blockchain focuses on running the programming code of any decentralized application.</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35ed75ccf_044: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57" name="Google Shape;157;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highlight>
                  <a:srgbClr val="FFFFFF"/>
                </a:highlight>
              </a:rPr>
              <a:t>On Ethereum, you write code by publishing contracts (which you can think of as objects), and transactions are executed by calling methods on these objects to mutate their state.</a:t>
            </a:r>
            <a:endParaRPr sz="1200">
              <a:solidFill>
                <a:schemeClr val="dk1"/>
              </a:solidFill>
              <a:highlight>
                <a:srgbClr val="FFFFFF"/>
              </a:highlight>
            </a:endParaRPr>
          </a:p>
          <a:p>
            <a:pPr indent="0" lvl="0" marL="0" rtl="0" algn="just">
              <a:spcBef>
                <a:spcPts val="0"/>
              </a:spcBef>
              <a:spcAft>
                <a:spcPts val="0"/>
              </a:spcAft>
              <a:buClr>
                <a:schemeClr val="dk1"/>
              </a:buClr>
              <a:buSzPts val="1100"/>
              <a:buFont typeface="Arial"/>
              <a:buNone/>
            </a:pPr>
            <a:r>
              <a:rPr lang="en" sz="1200">
                <a:solidFill>
                  <a:schemeClr val="dk1"/>
                </a:solidFill>
                <a:highlight>
                  <a:srgbClr val="FFFFFF"/>
                </a:highlight>
              </a:rPr>
              <a:t>In order to run code on Ethereum, you need to first deploy the contract (the deployment is itself a transaction), which costs a small amount of Ether. You then need to call methods on the contract to interact with it, which costs more Ether.</a:t>
            </a:r>
            <a:endParaRPr sz="1200">
              <a:solidFill>
                <a:schemeClr val="dk1"/>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3d9cf3277b_0_0: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70" name="Google Shape;170;g3d9cf327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3db712565e_0_7: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76" name="Google Shape;176;g3db712565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highlight>
                  <a:srgbClr val="FFFFFF"/>
                </a:highlight>
              </a:rPr>
              <a:t>Digital signatures, like real signatures, are a way to prove that somebody is who they say they are, except that we use cryptography or math, which is more secure than handwritten signatures that can be easily forged. A digital signature is a way to prove that a message originates from a specific person and no one else, like a hacker. Every transaction that is executed on the blockchain is digitally signed by the sender using their private key. It provide a way to ensure that all transactions are only made by the rightful owners.</a:t>
            </a: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3e8c15d5fc_0_0: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85" name="Google Shape;185;g3e8c15d5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highlight>
                  <a:srgbClr val="FFFFFF"/>
                </a:highlight>
              </a:rPr>
              <a:t>In Ethereum like any other blockchain system there is a private and a public key. These keys are generated when you create a new blockchain “account”.  Elliptic Curve Cryptography (ECC) and ECDSA are a specific flavor of asymmetric cryptography. They are widely used in blockchain technology because of three reasons:</a:t>
            </a:r>
            <a:endParaRPr sz="1200">
              <a:solidFill>
                <a:schemeClr val="dk1"/>
              </a:solidFill>
              <a:highlight>
                <a:srgbClr val="FFFFFF"/>
              </a:highlight>
            </a:endParaRPr>
          </a:p>
          <a:p>
            <a:pPr indent="-304800" lvl="0" marL="457200" rtl="0" algn="just">
              <a:lnSpc>
                <a:spcPct val="158000"/>
              </a:lnSpc>
              <a:spcBef>
                <a:spcPts val="2200"/>
              </a:spcBef>
              <a:spcAft>
                <a:spcPts val="0"/>
              </a:spcAft>
              <a:buClr>
                <a:schemeClr val="dk1"/>
              </a:buClr>
              <a:buSzPts val="1200"/>
              <a:buChar char="-"/>
            </a:pPr>
            <a:r>
              <a:rPr lang="en" sz="1200">
                <a:solidFill>
                  <a:schemeClr val="dk1"/>
                </a:solidFill>
              </a:rPr>
              <a:t>Their computational performance is economical compared to a lot of other algorithms</a:t>
            </a:r>
            <a:endParaRPr sz="1200">
              <a:solidFill>
                <a:schemeClr val="dk1"/>
              </a:solidFill>
            </a:endParaRPr>
          </a:p>
          <a:p>
            <a:pPr indent="-304800" lvl="0" marL="457200" rtl="0" algn="just">
              <a:lnSpc>
                <a:spcPct val="158000"/>
              </a:lnSpc>
              <a:spcBef>
                <a:spcPts val="0"/>
              </a:spcBef>
              <a:spcAft>
                <a:spcPts val="0"/>
              </a:spcAft>
              <a:buClr>
                <a:schemeClr val="dk1"/>
              </a:buClr>
              <a:buSzPts val="1200"/>
              <a:buChar char="-"/>
            </a:pPr>
            <a:r>
              <a:rPr lang="en" sz="1200">
                <a:solidFill>
                  <a:schemeClr val="dk1"/>
                </a:solidFill>
              </a:rPr>
              <a:t>The keys that are generated are relatively short</a:t>
            </a:r>
            <a:endParaRPr sz="1200">
              <a:solidFill>
                <a:schemeClr val="dk1"/>
              </a:solidFill>
            </a:endParaRPr>
          </a:p>
          <a:p>
            <a:pPr indent="-304800" lvl="0" marL="457200" rtl="0" algn="just">
              <a:spcBef>
                <a:spcPts val="0"/>
              </a:spcBef>
              <a:spcAft>
                <a:spcPts val="0"/>
              </a:spcAft>
              <a:buClr>
                <a:schemeClr val="dk1"/>
              </a:buClr>
              <a:buSzPts val="1200"/>
              <a:buChar char="-"/>
            </a:pPr>
            <a:r>
              <a:rPr lang="en" sz="1200">
                <a:solidFill>
                  <a:schemeClr val="dk1"/>
                </a:solidFill>
                <a:highlight>
                  <a:srgbClr val="FFFFFF"/>
                </a:highlight>
              </a:rPr>
              <a:t>Bitcoin started it, so most new blockchain projects have copied it</a:t>
            </a:r>
            <a:endParaRPr sz="1200">
              <a:solidFill>
                <a:schemeClr val="dk1"/>
              </a:solidFill>
              <a:highlight>
                <a:srgbClr val="FFFFFF"/>
              </a:highlight>
            </a:endParaRPr>
          </a:p>
          <a:p>
            <a:pPr indent="0" lvl="0" marL="0" algn="just">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3a87e05ff3_0_0: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92" name="Google Shape;192;g3a87e05f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1"/>
                </a:solidFill>
                <a:highlight>
                  <a:schemeClr val="lt1"/>
                </a:highlight>
              </a:rPr>
              <a:t>The general architecture of blockchains is well suited for high availability scenarios, because they are designed to avoid single points of failure. </a:t>
            </a:r>
            <a:endParaRPr sz="1200">
              <a:solidFill>
                <a:schemeClr val="dk1"/>
              </a:solidFill>
              <a:highlight>
                <a:schemeClr val="lt1"/>
              </a:highlight>
            </a:endParaRPr>
          </a:p>
          <a:p>
            <a:pPr indent="0" lvl="0" marL="0" rtl="0" algn="just">
              <a:spcBef>
                <a:spcPts val="0"/>
              </a:spcBef>
              <a:spcAft>
                <a:spcPts val="0"/>
              </a:spcAft>
              <a:buClr>
                <a:schemeClr val="dk1"/>
              </a:buClr>
              <a:buSzPts val="1100"/>
              <a:buFont typeface="Arial"/>
              <a:buNone/>
            </a:pPr>
            <a:r>
              <a:rPr lang="en" sz="1200"/>
              <a:t>And because the Ethereum network is decentralized, you'll be able to provide services with a 100% uptime guarantee.</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3d9cf3277b_0_157: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00" name="Google Shape;200;g3d9cf3277b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200">
                <a:highlight>
                  <a:srgbClr val="FFFFFF"/>
                </a:highlight>
              </a:rPr>
              <a:t>Merkle trees are a fundamental part of blockchain technology. A merkle tree is a structure that allows for efficient and secure verification of content in a large body of data. This structure helps verify the consistency and content of the data. Merkle trees are used by both Bitcoin and Ethereum. </a:t>
            </a:r>
            <a:r>
              <a:rPr lang="en" sz="1200">
                <a:solidFill>
                  <a:schemeClr val="dk1"/>
                </a:solidFill>
              </a:rPr>
              <a:t>A Merkle tree summarizes all the transactions in a block by producing a digital fingerprint of the entire set of transactions, thereby enabling a user to verify whether or not a transaction is included in a block.</a:t>
            </a:r>
            <a:endParaRPr sz="1200">
              <a:solidFill>
                <a:schemeClr val="dk1"/>
              </a:solidFill>
            </a:endParaRPr>
          </a:p>
          <a:p>
            <a:pPr indent="0" lvl="0" marL="0" rtl="0" algn="just">
              <a:lnSpc>
                <a:spcPct val="100000"/>
              </a:lnSpc>
              <a:spcBef>
                <a:spcPts val="0"/>
              </a:spcBef>
              <a:spcAft>
                <a:spcPts val="0"/>
              </a:spcAft>
              <a:buNone/>
            </a:pPr>
            <a:r>
              <a:rPr lang="en" sz="1200">
                <a:solidFill>
                  <a:schemeClr val="dk1"/>
                </a:solidFill>
              </a:rPr>
              <a:t>Merkle trees are created by repeatedly hashing pairs of nodes until there is only one hash left (this hash is called the Root Hash, or the Merkle Root). They are constructed from the bottom up, from hashes of individual transactions (known as Transaction IDs).</a:t>
            </a:r>
            <a:endParaRPr sz="1200">
              <a:solidFill>
                <a:schemeClr val="dk1"/>
              </a:solidFill>
            </a:endParaRPr>
          </a:p>
          <a:p>
            <a:pPr indent="0" lvl="0" marL="0" rtl="0" algn="just">
              <a:lnSpc>
                <a:spcPct val="100000"/>
              </a:lnSpc>
              <a:spcBef>
                <a:spcPts val="0"/>
              </a:spcBef>
              <a:spcAft>
                <a:spcPts val="0"/>
              </a:spcAft>
              <a:buNone/>
            </a:pPr>
            <a:r>
              <a:rPr lang="en" sz="1200">
                <a:solidFill>
                  <a:schemeClr val="dk1"/>
                </a:solidFill>
              </a:rPr>
              <a:t>Each leaf node is a hash of transactional data, and each non-leaf node is a hash of its previous hashes. Merkle trees are binary and therefore require an even number of leaf nodes. If the number of transactions is odd, the last hash will be duplicated once to create an even number of leaf nodes.</a:t>
            </a:r>
            <a:endParaRPr sz="1200">
              <a:solidFill>
                <a:schemeClr val="dk1"/>
              </a:solidFill>
            </a:endParaRPr>
          </a:p>
          <a:p>
            <a:pPr indent="0" lvl="0" marL="0" rtl="0" algn="just">
              <a:lnSpc>
                <a:spcPct val="100000"/>
              </a:lnSpc>
              <a:spcBef>
                <a:spcPts val="0"/>
              </a:spcBef>
              <a:spcAft>
                <a:spcPts val="0"/>
              </a:spcAft>
              <a:buNone/>
            </a:pPr>
            <a:r>
              <a:rPr lang="en" sz="1200">
                <a:solidFill>
                  <a:schemeClr val="dk1"/>
                </a:solidFill>
                <a:highlight>
                  <a:srgbClr val="FFFFFF"/>
                </a:highlight>
              </a:rPr>
              <a:t>The Merkle Root summarizes all of the data in the related transactions, and is stored in the block header. It maintains the integrity of the data. If a single detail in any of the transactions or the order of the transactions changes, so does the Merkle Root. </a:t>
            </a:r>
            <a:endParaRPr sz="1200">
              <a:solidFill>
                <a:schemeClr val="dk1"/>
              </a:solidFill>
              <a:highlight>
                <a:srgbClr val="FFFFFF"/>
              </a:highlight>
            </a:endParaRPr>
          </a:p>
          <a:p>
            <a:pPr indent="0" lvl="0" marL="0" rtl="0" algn="just">
              <a:lnSpc>
                <a:spcPct val="100000"/>
              </a:lnSpc>
              <a:spcBef>
                <a:spcPts val="0"/>
              </a:spcBef>
              <a:spcAft>
                <a:spcPts val="0"/>
              </a:spcAft>
              <a:buNone/>
            </a:pPr>
            <a:r>
              <a:rPr lang="en" sz="1200">
                <a:highlight>
                  <a:srgbClr val="FFFFFF"/>
                </a:highlight>
              </a:rPr>
              <a:t>Ethereum uses a special type of hash tree called the ‘Merkle Patricia Tree’. The simplest explanation for how it works is that the key under which a value is stored is encoded into the "path" that you have to take down the tree. Each node has 16 children, so the path is determined by hex encoding: for example, the key </a:t>
            </a:r>
            <a:r>
              <a:rPr lang="en" sz="1200">
                <a:highlight>
                  <a:srgbClr val="F9F2F4"/>
                </a:highlight>
              </a:rPr>
              <a:t>dog</a:t>
            </a:r>
            <a:r>
              <a:rPr lang="en" sz="1200">
                <a:highlight>
                  <a:srgbClr val="FFFFFF"/>
                </a:highlight>
              </a:rPr>
              <a:t> hex encoded is </a:t>
            </a:r>
            <a:r>
              <a:rPr lang="en" sz="1200">
                <a:highlight>
                  <a:srgbClr val="F9F2F4"/>
                </a:highlight>
              </a:rPr>
              <a:t>6 4 6 15 6 7</a:t>
            </a:r>
            <a:r>
              <a:rPr lang="en" sz="1200">
                <a:highlight>
                  <a:srgbClr val="FFFFFF"/>
                </a:highlight>
              </a:rPr>
              <a:t>, so you would start with the root, go down the 6th child, then the fourth, and so forth until you reach the end.</a:t>
            </a:r>
            <a:endParaRPr sz="1200">
              <a:highlight>
                <a:srgbClr val="FFFFFF"/>
              </a:highlight>
            </a:endParaRPr>
          </a:p>
          <a:p>
            <a:pPr indent="-304800" lvl="0" marL="457200" rtl="0" algn="just">
              <a:lnSpc>
                <a:spcPct val="100000"/>
              </a:lnSpc>
              <a:spcBef>
                <a:spcPts val="0"/>
              </a:spcBef>
              <a:spcAft>
                <a:spcPts val="0"/>
              </a:spcAft>
              <a:buSzPts val="1200"/>
              <a:buChar char="+"/>
            </a:pPr>
            <a:r>
              <a:rPr lang="en" sz="1200">
                <a:highlight>
                  <a:srgbClr val="FFFFFF"/>
                </a:highlight>
              </a:rPr>
              <a:t>Merkle Proof to quickly validate if a transaction is in a particular block (Allows light clientes - Not need to hold all)</a:t>
            </a:r>
            <a:endParaRPr sz="1200">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3d8d573911_1_6: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74" name="Google Shape;74;g3d8d57391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3e96d7a859_1_6: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07" name="Google Shape;207;g3e96d7a85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3a845589db_0_25: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13" name="Google Shape;213;g3a845589d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1"/>
                </a:solidFill>
                <a:highlight>
                  <a:srgbClr val="FFFFFF"/>
                </a:highlight>
              </a:rPr>
              <a:t>Public blockchains use computers connected to the public internet to validate transactions and bundle them into blocks to add to the ledger. Any computer connected to the internet can join the party. They are typically designed around the principle of anonymity. However, a contradicting statement arises from here, if blockchain is complexly anonymous then how it is verifiable. For example, we consider Bitcoin pseudo-anonymous. By pseudo-anonymity, we mean that a person will be linked to a public Bitcoin address, but no one will get to know the actual person. To explain this in simple words, suppose a person sends a sum of money, then the receiver will get to know that the sender is linked to a bitcoin address but will not know the actual address. Decentralization and anonymity is the key for any cryptocurrency transaction; however, with its rising pace, we also witness some points of concern like how far it is good to continue to do the transaction without government control, lack of regulatory authority and maintaining pseudo-anonymity.</a:t>
            </a:r>
            <a:endParaRPr sz="1200">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3d9cf3277b_0_152: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22" name="Google Shape;222;g3d9cf3277b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highlight>
                  <a:srgbClr val="FFFFFF"/>
                </a:highlight>
              </a:rPr>
              <a:t>Smart Contract transactions are not confidential. Everyone can access and see all information that is sent to and stored in a smart contract.</a:t>
            </a:r>
            <a:endParaRPr sz="1200">
              <a:highlight>
                <a:srgbClr val="FFFFFF"/>
              </a:highlight>
            </a:endParaRPr>
          </a:p>
          <a:p>
            <a:pPr indent="0" lvl="0" marL="0" rtl="0" algn="just">
              <a:lnSpc>
                <a:spcPct val="100000"/>
              </a:lnSpc>
              <a:spcBef>
                <a:spcPts val="0"/>
              </a:spcBef>
              <a:spcAft>
                <a:spcPts val="0"/>
              </a:spcAft>
              <a:buClr>
                <a:schemeClr val="dk1"/>
              </a:buClr>
              <a:buSzPts val="1100"/>
              <a:buFont typeface="Arial"/>
              <a:buNone/>
            </a:pPr>
            <a:r>
              <a:rPr lang="en" sz="1200"/>
              <a:t>Ethereum transactions are not encrypted, so no decryption is necessary. Logging all transactions to disk is part of being a node (miner or any full node), so no tweaking is necessary. You can see every historic transaction in the clear at sites like Etherscan. So, as it stands, there is no transaction confidentiality on the public Ethereum blockchain.This may change in future if/when ZK Snark technology gets implemented. Variants of Ethereum exist (such as Quorum) with mechanisms for private transactions, but these don't transfer over to the public Ethereum blockchain.</a:t>
            </a:r>
            <a:endParaRPr sz="1200"/>
          </a:p>
          <a:p>
            <a:pPr indent="0" lvl="0" marL="0" rtl="0" algn="just">
              <a:spcBef>
                <a:spcPts val="1800"/>
              </a:spcBef>
              <a:spcAft>
                <a:spcPts val="0"/>
              </a:spcAft>
              <a:buNone/>
            </a:pPr>
            <a:r>
              <a:t/>
            </a:r>
            <a:endParaRPr sz="1200">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3e96d7a859_1_11: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30" name="Google Shape;230;g3e96d7a859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3d9cf3277b_0_131: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36" name="Google Shape;236;g3d9cf3277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3d9cf3277b_0_12: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42" name="Google Shape;242;g3d9cf3277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200">
                <a:solidFill>
                  <a:schemeClr val="dk1"/>
                </a:solidFill>
                <a:highlight>
                  <a:srgbClr val="FFFFFF"/>
                </a:highlight>
              </a:rPr>
              <a:t>Around 12:00 PST, an unknown attacker exploited a critical flaw in the Parity multi-signature wallet on the Ethereum network</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35ed75ccf_028: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50" name="Google Shape;250;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lgn="just">
              <a:spcBef>
                <a:spcPts val="0"/>
              </a:spcBef>
              <a:spcAft>
                <a:spcPts val="0"/>
              </a:spcAft>
              <a:buClr>
                <a:schemeClr val="dk1"/>
              </a:buClr>
              <a:buSzPts val="1100"/>
              <a:buFont typeface="Arial"/>
              <a:buNone/>
            </a:pPr>
            <a:r>
              <a:rPr lang="en" sz="1200">
                <a:solidFill>
                  <a:schemeClr val="dk1"/>
                </a:solidFill>
                <a:highlight>
                  <a:srgbClr val="FFFFFF"/>
                </a:highlight>
              </a:rPr>
              <a:t>...</a:t>
            </a:r>
            <a:r>
              <a:rPr lang="en" sz="1200">
                <a:solidFill>
                  <a:schemeClr val="dk1"/>
                </a:solidFill>
                <a:highlight>
                  <a:srgbClr val="FFFFFF"/>
                </a:highlight>
              </a:rPr>
              <a:t>draining three massive wallets of over $31,000,000 worth of Ether in a matter of minutes. Given a couple more hours, the hacker could’ve made off with over $180,000,000 from vulnerable wallets.</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3d9cf3277b_0_23: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61" name="Google Shape;261;g3d9cf3277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highlight>
                  <a:srgbClr val="FFFFFF"/>
                </a:highlight>
              </a:rPr>
              <a:t>Having sounded the alarm bells, a group of benevolent white-hat hackers from the Ethereum community rapidly organized. They analyzed the attack and realized that there was no way to reverse the thefts, yet many more wallets were vulnerable. Time was of the essence, so they saw only one available option: </a:t>
            </a:r>
            <a:r>
              <a:rPr b="1" lang="en" sz="1200">
                <a:solidFill>
                  <a:schemeClr val="dk1"/>
                </a:solidFill>
                <a:highlight>
                  <a:srgbClr val="FFFFFF"/>
                </a:highlight>
              </a:rPr>
              <a:t>hack the remaining wallets before the attacker did.</a:t>
            </a:r>
            <a:endParaRPr b="1" sz="1200">
              <a:solidFill>
                <a:schemeClr val="dk1"/>
              </a:solidFill>
              <a:highlight>
                <a:srgbClr val="FFFFFF"/>
              </a:highlight>
            </a:endParaRPr>
          </a:p>
          <a:p>
            <a:pPr indent="0" lvl="0" marL="0" algn="just">
              <a:spcBef>
                <a:spcPts val="0"/>
              </a:spcBef>
              <a:spcAft>
                <a:spcPts val="0"/>
              </a:spcAft>
              <a:buNone/>
            </a:pPr>
            <a:r>
              <a:rPr lang="en" sz="1200">
                <a:solidFill>
                  <a:schemeClr val="dk1"/>
                </a:solidFill>
                <a:highlight>
                  <a:srgbClr val="FFFFFF"/>
                </a:highlight>
              </a:rPr>
              <a:t>To prevent the hacker from robbing any more banks, the white-hats wrote software to rob all of the remaining banks in the world. Once the money was safely stolen, they began the process of returning the funds to their respective account holders.</a:t>
            </a:r>
            <a:endParaRPr b="1" sz="1200">
              <a:solidFill>
                <a:schemeClr val="dk1"/>
              </a:solidFill>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3d9cf3277b_0_51: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70" name="Google Shape;270;g3d9cf3277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highlight>
                  <a:srgbClr val="FFFFFF"/>
                </a:highlight>
              </a:rPr>
              <a:t>La dirección es una clave privada que es generada por la propia plataforma Bitcoin. Se trata de un identificador de una longitud considerable y sin ningún tipo de orden (difícil de memorizar y muy segura, al contrario de lo que comentábamos antes de las contraseñas del correo electrónico) que no debes de compartir con nadie, ya que con esa cadena de caracteres tienes acceso directo al saldo en Bitcoins.</a:t>
            </a:r>
            <a:endParaRPr sz="1200">
              <a:highlight>
                <a:srgbClr val="FFFFFF"/>
              </a:highlight>
            </a:endParaRPr>
          </a:p>
          <a:p>
            <a:pPr indent="0" lvl="0" marL="0" rtl="0" algn="just">
              <a:lnSpc>
                <a:spcPct val="115000"/>
              </a:lnSpc>
              <a:spcBef>
                <a:spcPts val="0"/>
              </a:spcBef>
              <a:spcAft>
                <a:spcPts val="0"/>
              </a:spcAft>
              <a:buClr>
                <a:schemeClr val="dk1"/>
              </a:buClr>
              <a:buSzPts val="1100"/>
              <a:buFont typeface="Arial"/>
              <a:buNone/>
            </a:pPr>
            <a:r>
              <a:rPr lang="en" sz="1200">
                <a:highlight>
                  <a:srgbClr val="FFFFFF"/>
                </a:highlight>
              </a:rPr>
              <a:t>Para poder usar esa cuenta en </a:t>
            </a:r>
            <a:r>
              <a:rPr lang="en" sz="1200" u="sng">
                <a:highlight>
                  <a:srgbClr val="FFFFFF"/>
                </a:highlight>
                <a:hlinkClick r:id="rId2"/>
              </a:rPr>
              <a:t>Bitcoin</a:t>
            </a:r>
            <a:r>
              <a:rPr lang="en" sz="1200">
                <a:highlight>
                  <a:srgbClr val="FFFFFF"/>
                </a:highlight>
              </a:rPr>
              <a:t>, la criptografía viene en nuestra ayuda: a cada dirección privada le corresponde una dirección pública que puedes compartir para que te puedan transferir fondos (del mismo modo que con tu dirección email te podrían enviar correos). Esta dirección pública vuelve a ser una cadena de caracteres difícil de memorizar (normalmente se maneja a través de un código QR), pero que no permite más que hacer transacciones de abono de moneda digital y de consulta (los datos de la Blockchain recordemos que son públicos).</a:t>
            </a:r>
            <a:endParaRPr sz="1200">
              <a:highlight>
                <a:srgbClr val="FFFFFF"/>
              </a:highlight>
            </a:endParaRPr>
          </a:p>
          <a:p>
            <a:pPr indent="0" lvl="0" marL="0" rtl="0" algn="just">
              <a:spcBef>
                <a:spcPts val="0"/>
              </a:spcBef>
              <a:spcAft>
                <a:spcPts val="0"/>
              </a:spcAft>
              <a:buNone/>
            </a:pPr>
            <a:r>
              <a:t/>
            </a:r>
            <a:endParaRPr sz="1200">
              <a:solidFill>
                <a:schemeClr val="dk1"/>
              </a:solidFill>
              <a:highlight>
                <a:srgbClr val="FFFFFF"/>
              </a:highlight>
            </a:endParaRPr>
          </a:p>
          <a:p>
            <a:pPr indent="0" lvl="0" marL="0" rtl="0" algn="just">
              <a:spcBef>
                <a:spcPts val="0"/>
              </a:spcBef>
              <a:spcAft>
                <a:spcPts val="0"/>
              </a:spcAft>
              <a:buNone/>
            </a:pPr>
            <a:r>
              <a:t/>
            </a:r>
            <a:endParaRPr sz="1200">
              <a:solidFill>
                <a:schemeClr val="dk1"/>
              </a:solidFill>
              <a:highlight>
                <a:srgbClr val="FFFFFF"/>
              </a:highlight>
            </a:endParaRPr>
          </a:p>
          <a:p>
            <a:pPr indent="0" lvl="0" marL="0" algn="just">
              <a:spcBef>
                <a:spcPts val="0"/>
              </a:spcBef>
              <a:spcAft>
                <a:spcPts val="0"/>
              </a:spcAft>
              <a:buNone/>
            </a:pPr>
            <a:r>
              <a:rPr lang="en" sz="1200">
                <a:solidFill>
                  <a:schemeClr val="dk1"/>
                </a:solidFill>
                <a:highlight>
                  <a:srgbClr val="FFFFFF"/>
                </a:highlight>
              </a:rPr>
              <a:t>This means that if you, your father, and your mother are each signatories on this wallet, even if a criminal hacked your mother and stole her private key, they could still not access your funds. This leads to much stronger security guarantees, so multi-sigs are a standard in wallet security.</a:t>
            </a:r>
            <a:endParaRPr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35ed75ccf_015: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80" name="Google Shape;280;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highlight>
                  <a:srgbClr val="FFFFFF"/>
                </a:highlight>
              </a:rPr>
              <a:t>One way to reduce costs is to use libraries. By making your contract call out to a shared library that was deployed at a previous time, you don’t have to re-deploy any shared code.</a:t>
            </a:r>
            <a:endParaRPr sz="1200">
              <a:solidFill>
                <a:schemeClr val="dk1"/>
              </a:solidFill>
              <a:highlight>
                <a:srgbClr val="FFFFFF"/>
              </a:highlight>
            </a:endParaRPr>
          </a:p>
          <a:p>
            <a:pPr indent="0" lvl="0" marL="0" rtl="0" algn="just">
              <a:spcBef>
                <a:spcPts val="0"/>
              </a:spcBef>
              <a:spcAft>
                <a:spcPts val="0"/>
              </a:spcAft>
              <a:buNone/>
            </a:pPr>
            <a:r>
              <a:rPr lang="en" sz="1200">
                <a:solidFill>
                  <a:schemeClr val="dk1"/>
                </a:solidFill>
                <a:highlight>
                  <a:srgbClr val="FFFFFF"/>
                </a:highlight>
              </a:rPr>
              <a:t>The default multi-sig wallet in Parity did exactly this. It held a reference to a shared external library which contained wallet initialization logic. This shared library is referenced by the public key of the library contract.</a:t>
            </a:r>
            <a:endParaRPr sz="1200">
              <a:solidFill>
                <a:schemeClr val="dk1"/>
              </a:solidFill>
              <a:highlight>
                <a:srgbClr val="FFFFFF"/>
              </a:highlight>
            </a:endParaRPr>
          </a:p>
          <a:p>
            <a:pPr indent="0" lvl="0" marL="0" algn="just">
              <a:spcBef>
                <a:spcPts val="0"/>
              </a:spcBef>
              <a:spcAft>
                <a:spcPts val="0"/>
              </a:spcAft>
              <a:buNone/>
            </a:pPr>
            <a:r>
              <a:rPr lang="en" sz="1200">
                <a:solidFill>
                  <a:schemeClr val="dk1"/>
                </a:solidFill>
                <a:highlight>
                  <a:srgbClr val="FFFFFF"/>
                </a:highlight>
              </a:rPr>
              <a:t>Here’s an example of this in their multi-sig wallet: the </a:t>
            </a:r>
            <a:r>
              <a:rPr lang="en" sz="1200">
                <a:solidFill>
                  <a:schemeClr val="dk1"/>
                </a:solidFill>
              </a:rPr>
              <a:t>isOwner</a:t>
            </a:r>
            <a:r>
              <a:rPr lang="en" sz="1200">
                <a:solidFill>
                  <a:schemeClr val="dk1"/>
                </a:solidFill>
                <a:highlight>
                  <a:srgbClr val="FFFFFF"/>
                </a:highlight>
              </a:rPr>
              <a:t> method just delegates to the shared wallet library's </a:t>
            </a:r>
            <a:r>
              <a:rPr lang="en" sz="1200">
                <a:solidFill>
                  <a:schemeClr val="dk1"/>
                </a:solidFill>
              </a:rPr>
              <a:t>isOwner</a:t>
            </a:r>
            <a:r>
              <a:rPr lang="en" sz="1200">
                <a:solidFill>
                  <a:schemeClr val="dk1"/>
                </a:solidFill>
                <a:highlight>
                  <a:srgbClr val="FFFFFF"/>
                </a:highlight>
              </a:rPr>
              <a:t> method, using the current contract's state:</a:t>
            </a:r>
            <a:endParaRPr sz="1200">
              <a:solidFill>
                <a:schemeClr val="dk1"/>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3e90c94c11_0_8: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82" name="Google Shape;82;g3e90c94c1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3d9cf3277b_0_78: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89" name="Google Shape;289;g3d9cf3277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sz="1200">
                <a:solidFill>
                  <a:schemeClr val="dk1"/>
                </a:solidFill>
                <a:highlight>
                  <a:srgbClr val="FFFFFF"/>
                </a:highlight>
              </a:rPr>
              <a:t>It’s important to understand that this exploit was not a vulnerability in Ethereum or in Parity itself.</a:t>
            </a:r>
            <a:r>
              <a:rPr lang="en" sz="1200">
                <a:solidFill>
                  <a:schemeClr val="dk1"/>
                </a:solidFill>
                <a:highlight>
                  <a:srgbClr val="FFFFFF"/>
                </a:highlight>
              </a:rPr>
              <a:t> Rather, it was a vulnerability in the default smart contract code that the Parity client gives the user for deploying multi-signature wallets.</a:t>
            </a:r>
            <a:endParaRPr sz="1200">
              <a:solidFill>
                <a:schemeClr val="dk1"/>
              </a:solidFill>
              <a:highlight>
                <a:srgbClr val="FFFFFF"/>
              </a:highlight>
            </a:endParaRPr>
          </a:p>
          <a:p>
            <a:pPr indent="0" lvl="0" marL="0" rtl="0" algn="just">
              <a:spcBef>
                <a:spcPts val="0"/>
              </a:spcBef>
              <a:spcAft>
                <a:spcPts val="0"/>
              </a:spcAft>
              <a:buClr>
                <a:schemeClr val="dk1"/>
              </a:buClr>
              <a:buSzPts val="1100"/>
              <a:buFont typeface="Arial"/>
              <a:buNone/>
            </a:pPr>
            <a:r>
              <a:rPr lang="en" sz="1200">
                <a:solidFill>
                  <a:schemeClr val="dk1"/>
                </a:solidFill>
                <a:highlight>
                  <a:srgbClr val="FFFFFF"/>
                </a:highlight>
              </a:rPr>
              <a:t>The exploit was almost laughably simple: they found a programmer-introduced bug in the code that let them re-initialize the wallet, almost like restoring it to factory settings. Once they did that, they were free to set themselves as the new owners, and then walk out with everything.</a:t>
            </a:r>
            <a:endParaRPr sz="1200">
              <a:solidFill>
                <a:schemeClr val="dk1"/>
              </a:solidFill>
              <a:highlight>
                <a:srgbClr val="FFFFFF"/>
              </a:highlight>
            </a:endParaRPr>
          </a:p>
          <a:p>
            <a:pPr indent="0" lvl="0" marL="0" rtl="0" algn="just">
              <a:spcBef>
                <a:spcPts val="0"/>
              </a:spcBef>
              <a:spcAft>
                <a:spcPts val="0"/>
              </a:spcAft>
              <a:buClr>
                <a:schemeClr val="dk1"/>
              </a:buClr>
              <a:buSzPts val="1100"/>
              <a:buFont typeface="Arial"/>
              <a:buNone/>
            </a:pPr>
            <a:r>
              <a:rPr lang="en" sz="1200">
                <a:solidFill>
                  <a:schemeClr val="dk1"/>
                </a:solidFill>
                <a:highlight>
                  <a:srgbClr val="FFFFFF"/>
                </a:highlight>
              </a:rPr>
              <a:t>Solidity allows you to define a “fallback method.” This is the method that gets called when there’s no method that matches a given method name. You define it by not giving it a name. The Parity team decided to let any unknown method that sent Ether to the contract just default to depositing the sent Ether.</a:t>
            </a:r>
            <a:endParaRPr sz="1200">
              <a:solidFill>
                <a:schemeClr val="dk1"/>
              </a:solidFill>
              <a:highlight>
                <a:srgbClr val="FFFFFF"/>
              </a:highlight>
            </a:endParaRPr>
          </a:p>
          <a:p>
            <a:pPr indent="0" lvl="0" marL="0" rtl="0" algn="just">
              <a:spcBef>
                <a:spcPts val="0"/>
              </a:spcBef>
              <a:spcAft>
                <a:spcPts val="0"/>
              </a:spcAft>
              <a:buNone/>
            </a:pPr>
            <a:r>
              <a:rPr lang="en" sz="1200">
                <a:solidFill>
                  <a:schemeClr val="dk1"/>
                </a:solidFill>
                <a:highlight>
                  <a:srgbClr val="FFFFFF"/>
                </a:highlight>
              </a:rPr>
              <a:t>(</a:t>
            </a:r>
            <a:r>
              <a:rPr lang="en" sz="1200">
                <a:solidFill>
                  <a:schemeClr val="dk1"/>
                </a:solidFill>
              </a:rPr>
              <a:t>// payable is just a keyword that means this method can receive/pay Ether)</a:t>
            </a:r>
            <a:endParaRPr sz="1200">
              <a:solidFill>
                <a:schemeClr val="dk1"/>
              </a:solidFill>
            </a:endParaRPr>
          </a:p>
          <a:p>
            <a:pPr indent="0" lvl="0" marL="0" rtl="0" algn="just">
              <a:spcBef>
                <a:spcPts val="0"/>
              </a:spcBef>
              <a:spcAft>
                <a:spcPts val="0"/>
              </a:spcAft>
              <a:buNone/>
            </a:pPr>
            <a:r>
              <a:rPr lang="en" sz="1200">
                <a:solidFill>
                  <a:schemeClr val="dk1"/>
                </a:solidFill>
              </a:rPr>
              <a:t>Basically:</a:t>
            </a:r>
            <a:endParaRPr sz="1200">
              <a:solidFill>
                <a:schemeClr val="dk1"/>
              </a:solidFill>
            </a:endParaRPr>
          </a:p>
          <a:p>
            <a:pPr indent="-304800" lvl="0" marL="457200" rtl="0" algn="just">
              <a:spcBef>
                <a:spcPts val="0"/>
              </a:spcBef>
              <a:spcAft>
                <a:spcPts val="0"/>
              </a:spcAft>
              <a:buClr>
                <a:schemeClr val="dk1"/>
              </a:buClr>
              <a:buSzPts val="1200"/>
              <a:buChar char="-"/>
            </a:pPr>
            <a:r>
              <a:rPr lang="en" sz="1200">
                <a:solidFill>
                  <a:schemeClr val="dk1"/>
                </a:solidFill>
                <a:highlight>
                  <a:srgbClr val="FFFFFF"/>
                </a:highlight>
              </a:rPr>
              <a:t>If the method name is not defined on this contract</a:t>
            </a:r>
            <a:endParaRPr sz="1200">
              <a:solidFill>
                <a:schemeClr val="dk1"/>
              </a:solidFill>
              <a:highlight>
                <a:srgbClr val="FFFFFF"/>
              </a:highlight>
            </a:endParaRPr>
          </a:p>
          <a:p>
            <a:pPr indent="-304800" lvl="0" marL="457200" rtl="0" algn="just">
              <a:spcBef>
                <a:spcPts val="0"/>
              </a:spcBef>
              <a:spcAft>
                <a:spcPts val="0"/>
              </a:spcAft>
              <a:buClr>
                <a:schemeClr val="dk1"/>
              </a:buClr>
              <a:buSzPts val="1200"/>
              <a:buChar char="-"/>
            </a:pPr>
            <a:r>
              <a:rPr lang="en" sz="1200">
                <a:solidFill>
                  <a:schemeClr val="dk1"/>
                </a:solidFill>
                <a:highlight>
                  <a:srgbClr val="FFFFFF"/>
                </a:highlight>
              </a:rPr>
              <a:t>And there’s no ether being sent in the transaction</a:t>
            </a:r>
            <a:endParaRPr sz="1200">
              <a:solidFill>
                <a:schemeClr val="dk1"/>
              </a:solidFill>
              <a:highlight>
                <a:srgbClr val="FFFFFF"/>
              </a:highlight>
            </a:endParaRPr>
          </a:p>
          <a:p>
            <a:pPr indent="-304800" lvl="0" marL="457200" rtl="0" algn="just">
              <a:spcBef>
                <a:spcPts val="0"/>
              </a:spcBef>
              <a:spcAft>
                <a:spcPts val="0"/>
              </a:spcAft>
              <a:buClr>
                <a:schemeClr val="dk1"/>
              </a:buClr>
              <a:buSzPts val="1200"/>
              <a:buChar char="-"/>
            </a:pPr>
            <a:r>
              <a:rPr lang="en" sz="1200">
                <a:solidFill>
                  <a:schemeClr val="dk1"/>
                </a:solidFill>
                <a:highlight>
                  <a:srgbClr val="FFFFFF"/>
                </a:highlight>
              </a:rPr>
              <a:t>And there is some data in the message payload</a:t>
            </a:r>
            <a:endParaRPr sz="1200">
              <a:solidFill>
                <a:schemeClr val="dk1"/>
              </a:solidFill>
              <a:highlight>
                <a:srgbClr val="FFFFFF"/>
              </a:highlight>
            </a:endParaRPr>
          </a:p>
          <a:p>
            <a:pPr indent="0" lvl="0" marL="0" rtl="0" algn="just">
              <a:spcBef>
                <a:spcPts val="0"/>
              </a:spcBef>
              <a:spcAft>
                <a:spcPts val="0"/>
              </a:spcAft>
              <a:buNone/>
            </a:pPr>
            <a:r>
              <a:rPr lang="en" sz="1200">
                <a:solidFill>
                  <a:schemeClr val="dk1"/>
                </a:solidFill>
                <a:highlight>
                  <a:srgbClr val="FFFFFF"/>
                </a:highlight>
              </a:rPr>
              <a:t>Then it will call the exact same method if it’s defined in </a:t>
            </a:r>
            <a:r>
              <a:rPr lang="en" sz="1200">
                <a:solidFill>
                  <a:schemeClr val="dk1"/>
                </a:solidFill>
              </a:rPr>
              <a:t>_walletLibrary</a:t>
            </a:r>
            <a:r>
              <a:rPr lang="en" sz="1200">
                <a:solidFill>
                  <a:schemeClr val="dk1"/>
                </a:solidFill>
                <a:highlight>
                  <a:srgbClr val="FFFFFF"/>
                </a:highlight>
              </a:rPr>
              <a:t>, but in the context of this contract.</a:t>
            </a:r>
            <a:endParaRPr sz="1200">
              <a:solidFill>
                <a:schemeClr val="dk1"/>
              </a:solidFill>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3d9cf3277b_0_94: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98" name="Google Shape;298;g3d9cf3277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highlight>
                  <a:srgbClr val="FFFFFF"/>
                </a:highlight>
              </a:rPr>
              <a:t>Using this, the attacker called a method called </a:t>
            </a:r>
            <a:r>
              <a:rPr lang="en" sz="1200">
                <a:solidFill>
                  <a:schemeClr val="dk1"/>
                </a:solidFill>
              </a:rPr>
              <a:t>initWallet()</a:t>
            </a:r>
            <a:r>
              <a:rPr lang="en" sz="1200">
                <a:solidFill>
                  <a:schemeClr val="dk1"/>
                </a:solidFill>
                <a:highlight>
                  <a:srgbClr val="FFFFFF"/>
                </a:highlight>
              </a:rPr>
              <a:t>, which was not defined on the multisig contract </a:t>
            </a:r>
            <a:r>
              <a:rPr i="1" lang="en" sz="1200">
                <a:solidFill>
                  <a:schemeClr val="dk1"/>
                </a:solidFill>
                <a:highlight>
                  <a:srgbClr val="FFFFFF"/>
                </a:highlight>
              </a:rPr>
              <a:t>but was</a:t>
            </a:r>
            <a:r>
              <a:rPr lang="en" sz="1200">
                <a:solidFill>
                  <a:schemeClr val="dk1"/>
                </a:solidFill>
                <a:highlight>
                  <a:srgbClr val="FFFFFF"/>
                </a:highlight>
              </a:rPr>
              <a:t> defined in the shared wallet library. Which calls the </a:t>
            </a:r>
            <a:r>
              <a:rPr lang="en" sz="1200">
                <a:solidFill>
                  <a:schemeClr val="dk1"/>
                </a:solidFill>
              </a:rPr>
              <a:t>initMultiowned</a:t>
            </a:r>
            <a:r>
              <a:rPr lang="en" sz="1200">
                <a:solidFill>
                  <a:schemeClr val="dk1"/>
                </a:solidFill>
                <a:highlight>
                  <a:srgbClr val="FFFFFF"/>
                </a:highlight>
              </a:rPr>
              <a:t> method...</a:t>
            </a:r>
            <a:endParaRPr sz="1200">
              <a:solidFill>
                <a:schemeClr val="dk1"/>
              </a:solidFill>
              <a:highlight>
                <a:srgbClr val="FFFFFF"/>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3d9cf3277b_0_105: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05" name="Google Shape;305;g3d9cf3277b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2900"/>
              </a:spcBef>
              <a:spcAft>
                <a:spcPts val="0"/>
              </a:spcAft>
              <a:buClr>
                <a:schemeClr val="dk1"/>
              </a:buClr>
              <a:buSzPts val="1100"/>
              <a:buFont typeface="Arial"/>
              <a:buNone/>
            </a:pPr>
            <a:r>
              <a:rPr lang="en" sz="1200">
                <a:solidFill>
                  <a:schemeClr val="dk1"/>
                </a:solidFill>
              </a:rPr>
              <a:t>The attacker essentially </a:t>
            </a:r>
            <a:r>
              <a:rPr b="1" lang="en" sz="1200">
                <a:solidFill>
                  <a:schemeClr val="dk1"/>
                </a:solidFill>
              </a:rPr>
              <a:t>reinitialized the contract</a:t>
            </a:r>
            <a:r>
              <a:rPr lang="en" sz="1200">
                <a:solidFill>
                  <a:schemeClr val="dk1"/>
                </a:solidFill>
              </a:rPr>
              <a:t> by delegating through the library method, overwriting the owners on the original contract. They and whatever array of owners they supply as arguments will be the new owners.Given that they now control the entire wallet, they can trivially extract the remainder of the balance. And that’s precisely what they did.</a:t>
            </a:r>
            <a:endParaRPr sz="1200">
              <a:solidFill>
                <a:schemeClr val="dk1"/>
              </a:solidFill>
              <a:highlight>
                <a:srgbClr val="FFFFFF"/>
              </a:high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3e8a577758_0_6: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12" name="Google Shape;312;g3e8a57775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3e8a577758_0_30: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20" name="Google Shape;320;g3e8a57775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3e8a577758_0_40: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26" name="Google Shape;326;g3e8a57775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3e8a577758_0_17: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32" name="Google Shape;332;g3e8a57775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00000"/>
              </a:lnSpc>
              <a:spcBef>
                <a:spcPts val="290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3e8a577758_0_46: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39" name="Google Shape;339;g3e8a57775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3e8a577758_0_52: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46" name="Google Shape;346;g3e8a57775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3d9cf3277b_0_126: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53" name="Google Shape;353;g3d9cf3277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3d9cf3277b_0_172: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89" name="Google Shape;89;g3d9cf3277b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highlight>
                  <a:srgbClr val="FFFFFF"/>
                </a:highlight>
              </a:rPr>
              <a:t>A blockchain is just a chain/list of blocks. Each block in the blockchain will have its own digital signature (hash), contain digital signature of the previous block, and have some data (this data could be transactions for example).</a:t>
            </a:r>
            <a:endParaRPr sz="1200">
              <a:solidFill>
                <a:schemeClr val="dk1"/>
              </a:solidFill>
              <a:highlight>
                <a:srgbClr val="FFFFFF"/>
              </a:highlight>
            </a:endParaRPr>
          </a:p>
          <a:p>
            <a:pPr indent="0" lvl="0" marL="0" rtl="0" algn="just">
              <a:spcBef>
                <a:spcPts val="0"/>
              </a:spcBef>
              <a:spcAft>
                <a:spcPts val="0"/>
              </a:spcAft>
              <a:buNone/>
            </a:pPr>
            <a:r>
              <a:rPr lang="en" sz="1200">
                <a:highlight>
                  <a:srgbClr val="FFFFFF"/>
                </a:highlight>
              </a:rPr>
              <a:t>Each block is connected to all the blocks before and after it. This makes it difficult to tamper with a single record because a hacker would need to change the block containing that record as well as those linked to it to avoid detection.</a:t>
            </a:r>
            <a:endParaRPr sz="1200">
              <a:highlight>
                <a:srgbClr val="FFFFFF"/>
              </a:highlight>
            </a:endParaRPr>
          </a:p>
          <a:p>
            <a:pPr indent="0" lvl="0" marL="0" algn="just">
              <a:spcBef>
                <a:spcPts val="0"/>
              </a:spcBef>
              <a:spcAft>
                <a:spcPts val="0"/>
              </a:spcAft>
              <a:buNone/>
            </a:pPr>
            <a:r>
              <a:rPr lang="en" sz="1200">
                <a:highlight>
                  <a:srgbClr val="FFFFFF"/>
                </a:highlight>
              </a:rPr>
              <a:t>The records on a blockchain are secured through cryptography. Network participants have their own private keys that are assigned to the transactions they make and act as a personal digital signature. If a record is altered, the signature will become invalid and the peer network will know right away that something has happened.</a:t>
            </a:r>
            <a:endParaRPr sz="1200">
              <a:highlight>
                <a:srgbClr val="FFFFFF"/>
              </a:high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3d9cf3277b_0_137: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59" name="Google Shape;359;g3d9cf3277b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3d9cf3277b_0_191: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65" name="Google Shape;365;g3d9cf3277b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highlight>
                  <a:srgbClr val="FFFFFF"/>
                </a:highlight>
              </a:rPr>
              <a:t>Contracts deployed on a blockchain are immutable. This means that the address and the code of that Smart Contract can’t be modified since it’s permanently written on the blockchain. However there are ways to use a new contract instead of that one, which is similar to “updating” a contract. One way to update the code is to create an intermediary Smart Contract that will hold the address of the active Smart Contract. So all the calls and transactions will be redirected to the active version with the function </a:t>
            </a:r>
            <a:r>
              <a:rPr lang="en" sz="1200">
                <a:solidFill>
                  <a:schemeClr val="dk1"/>
                </a:solidFill>
              </a:rPr>
              <a:t>delegatecall</a:t>
            </a:r>
            <a:r>
              <a:rPr lang="en" sz="1200">
                <a:solidFill>
                  <a:schemeClr val="dk1"/>
                </a:solidFill>
                <a:highlight>
                  <a:srgbClr val="FFFFFF"/>
                </a:highlight>
              </a:rPr>
              <a:t>. That way, you’ll be using the same contract address but that contract will execute a different Smart Contract code in the end. From an “updated” contract. Another way is to simply extract all the information from the old contract and insert it into a new version. Then update the address that your users will see.</a:t>
            </a:r>
            <a:endParaRPr sz="1200">
              <a:solidFill>
                <a:schemeClr val="dk1"/>
              </a:solidFill>
              <a:highlight>
                <a:srgbClr val="FFFFFF"/>
              </a:highlight>
            </a:endParaRPr>
          </a:p>
          <a:p>
            <a:pPr indent="0" lvl="0" marL="0" rtl="0" algn="just">
              <a:spcBef>
                <a:spcPts val="0"/>
              </a:spcBef>
              <a:spcAft>
                <a:spcPts val="0"/>
              </a:spcAft>
              <a:buNone/>
            </a:pPr>
            <a:r>
              <a:t/>
            </a:r>
            <a:endParaRPr sz="1200">
              <a:solidFill>
                <a:schemeClr val="dk1"/>
              </a:solidFill>
              <a:highlight>
                <a:srgbClr val="FFFFFF"/>
              </a:highlight>
            </a:endParaRPr>
          </a:p>
          <a:p>
            <a:pPr indent="0" lvl="0" marL="0" rtl="0" algn="just">
              <a:spcBef>
                <a:spcPts val="0"/>
              </a:spcBef>
              <a:spcAft>
                <a:spcPts val="0"/>
              </a:spcAft>
              <a:buNone/>
            </a:pPr>
            <a:r>
              <a:t/>
            </a:r>
            <a:endParaRPr sz="1200">
              <a:solidFill>
                <a:schemeClr val="dk1"/>
              </a:solidFill>
              <a:highlight>
                <a:srgbClr val="FFFFFF"/>
              </a:highlight>
            </a:endParaRPr>
          </a:p>
          <a:p>
            <a:pPr indent="0" lvl="0" marL="0" rtl="0" algn="just">
              <a:spcBef>
                <a:spcPts val="0"/>
              </a:spcBef>
              <a:spcAft>
                <a:spcPts val="0"/>
              </a:spcAft>
              <a:buNone/>
            </a:pPr>
            <a:r>
              <a:t/>
            </a:r>
            <a:endParaRPr sz="1200">
              <a:solidFill>
                <a:schemeClr val="dk1"/>
              </a:solidFill>
              <a:highlight>
                <a:srgbClr val="FFFFFF"/>
              </a:highlight>
            </a:endParaRPr>
          </a:p>
          <a:p>
            <a:pPr indent="0" lvl="0" marL="0" algn="just">
              <a:spcBef>
                <a:spcPts val="0"/>
              </a:spcBef>
              <a:spcAft>
                <a:spcPts val="0"/>
              </a:spcAft>
              <a:buNone/>
            </a:pPr>
            <a:r>
              <a:rPr lang="en" sz="1200">
                <a:solidFill>
                  <a:schemeClr val="dk1"/>
                </a:solidFill>
                <a:highlight>
                  <a:srgbClr val="FFFFFF"/>
                </a:highlight>
              </a:rPr>
              <a:t>EJEMPLO KICKSTARTER APUESTAS</a:t>
            </a:r>
            <a:endParaRPr sz="1200">
              <a:solidFill>
                <a:schemeClr val="dk1"/>
              </a:solidFill>
              <a:highlight>
                <a:srgbClr val="FFFFFF"/>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35ed75ccf_022: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72" name="Google Shape;372;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3a845589db_0_10: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96" name="Google Shape;96;g3a845589d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lgn="just">
              <a:spcBef>
                <a:spcPts val="0"/>
              </a:spcBef>
              <a:spcAft>
                <a:spcPts val="0"/>
              </a:spcAft>
              <a:buNone/>
            </a:pPr>
            <a:r>
              <a:rPr lang="en" sz="1200">
                <a:highlight>
                  <a:srgbClr val="FFFFFF"/>
                </a:highlight>
              </a:rPr>
              <a:t>Unfortunately for those ambitious hackers, blockchains are decentralized and distributed across peer-to-peer networks that are continually updated and kept in sync. Because they aren’t contained in a central location, blockchains don’t have a single point of failure and cannot be changed from a single computer. It would require massive amounts of computing power to access every instance (or at least a 51 percent majority) of a certain blockchain and alter them all at the same time. There has been some debate about whether this means smaller blockchain networks could be vulnerable to attack, but a verdict hasn’t been reached. In any case, the bigger your network is, the more tamper-resistant your blockchain will be.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3a845589db_0_94: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1" name="Google Shape;101;g3a845589d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highlight>
                  <a:srgbClr val="FFFFFF"/>
                </a:highlight>
              </a:rPr>
              <a:t>For a transaction to be added to a blockchain, network participants must agree that it is the one and only version of the truth. That is done through consensus, which means </a:t>
            </a:r>
            <a:r>
              <a:rPr i="1" lang="en" sz="1200">
                <a:highlight>
                  <a:srgbClr val="FFFFFF"/>
                </a:highlight>
              </a:rPr>
              <a:t>agreement</a:t>
            </a:r>
            <a:r>
              <a:rPr lang="en" sz="1200">
                <a:highlight>
                  <a:srgbClr val="FFFFFF"/>
                </a:highlight>
              </a:rPr>
              <a:t>. Bitcoin is probably the most well-known example of a public blockchain and it achieves consensus through “mining.” In Bitcoin mining, computers on the network (or ‘miners’) try to solve a complex cryptographic problem to create a proof of work. The drawback is that this requires an enormous amount of computational power, especially for large-scale public blockchains.</a:t>
            </a:r>
            <a:endParaRPr sz="1200">
              <a:highlight>
                <a:srgbClr val="FFFFFF"/>
              </a:highlight>
            </a:endParaRPr>
          </a:p>
          <a:p>
            <a:pPr indent="0" lvl="0" marL="0" rtl="0" algn="just">
              <a:spcBef>
                <a:spcPts val="0"/>
              </a:spcBef>
              <a:spcAft>
                <a:spcPts val="0"/>
              </a:spcAft>
              <a:buNone/>
            </a:pPr>
            <a:r>
              <a:t/>
            </a:r>
            <a:endParaRPr sz="1200">
              <a:highlight>
                <a:srgbClr val="FFFFFF"/>
              </a:highlight>
            </a:endParaRPr>
          </a:p>
          <a:p>
            <a:pPr indent="0" lvl="0" marL="0" rtl="0" algn="just">
              <a:spcBef>
                <a:spcPts val="0"/>
              </a:spcBef>
              <a:spcAft>
                <a:spcPts val="0"/>
              </a:spcAft>
              <a:buNone/>
            </a:pPr>
            <a:r>
              <a:rPr lang="en" sz="1200">
                <a:solidFill>
                  <a:schemeClr val="dk1"/>
                </a:solidFill>
                <a:highlight>
                  <a:srgbClr val="FFFFFF"/>
                </a:highlight>
              </a:rPr>
              <a:t>The assumption that one can’t trust anyone’s reports leads to the conclusion that one has to be able to confirm things for oneself. This gives rise to the notion that when presented with a transaction, the recipient must ensure by personally reviewing the entire history of transactions the fact that the sender is in fact in possession of the funds and that the way this came to be is valid. This, in turn, leads us down the path of shared ledgers where the main premise is that the entire history of all transactions is completely open and public. Producing multiple self-consistent ledgers is still not very hard. For example, you can easily create a ledger that only differs in the last transaction in the account from which you hold the cryptographic key. In the crypto parlance this is referred to as the double-spend problem. It is so called because of the possibility that someone malicious can present two different ledger states to two different users, or even worse — present the entire network with a ledger state and then present the entire network with a different state but one that will be ultimately accepted, negating the first one. We point out that the choice between conflicting states is not one where one state is </a:t>
            </a:r>
            <a:r>
              <a:rPr i="1" lang="en" sz="1200">
                <a:solidFill>
                  <a:schemeClr val="dk1"/>
                </a:solidFill>
                <a:highlight>
                  <a:srgbClr val="FFFFFF"/>
                </a:highlight>
              </a:rPr>
              <a:t>a-priori</a:t>
            </a:r>
            <a:r>
              <a:rPr lang="en" sz="1200">
                <a:solidFill>
                  <a:schemeClr val="dk1"/>
                </a:solidFill>
                <a:highlight>
                  <a:srgbClr val="FFFFFF"/>
                </a:highlight>
              </a:rPr>
              <a:t> good and another is </a:t>
            </a:r>
            <a:r>
              <a:rPr i="1" lang="en" sz="1200">
                <a:solidFill>
                  <a:schemeClr val="dk1"/>
                </a:solidFill>
                <a:highlight>
                  <a:srgbClr val="FFFFFF"/>
                </a:highlight>
              </a:rPr>
              <a:t>a-priori</a:t>
            </a:r>
            <a:r>
              <a:rPr lang="en" sz="1200">
                <a:solidFill>
                  <a:schemeClr val="dk1"/>
                </a:solidFill>
                <a:highlight>
                  <a:srgbClr val="FFFFFF"/>
                </a:highlight>
              </a:rPr>
              <a:t> bad, since we posited that both states are totally self-consistent. The difference between a good state and a bad state is that of consensus only, that is if we can </a:t>
            </a:r>
            <a:r>
              <a:rPr i="1" lang="en" sz="1200">
                <a:solidFill>
                  <a:schemeClr val="dk1"/>
                </a:solidFill>
                <a:highlight>
                  <a:srgbClr val="FFFFFF"/>
                </a:highlight>
              </a:rPr>
              <a:t>all</a:t>
            </a:r>
            <a:r>
              <a:rPr lang="en" sz="1200">
                <a:solidFill>
                  <a:schemeClr val="dk1"/>
                </a:solidFill>
                <a:highlight>
                  <a:srgbClr val="FFFFFF"/>
                </a:highlight>
              </a:rPr>
              <a:t> agree on which one is good and simply ignore the other one, we will have solved the problem. So what we want is a situation where once we see a state of a ledger and accept it as good, that we must all believe that it will be impossible to create a better one later. And this is where proof of work comes in. Proof of work adds artificial computational difficulty to the ledger. The common protocol requires that of any two conflicting states we observe on the network we select the one that was hardest to generate. We also require that there is a common and high level of hardness to recording transactions in the ledger. </a:t>
            </a:r>
            <a:endParaRPr sz="1200">
              <a:solidFill>
                <a:schemeClr val="dk1"/>
              </a:solidFill>
              <a:highlight>
                <a:srgbClr val="FFFFFF"/>
              </a:highlight>
            </a:endParaRPr>
          </a:p>
          <a:p>
            <a:pPr indent="0" lvl="0" marL="0" rtl="0" algn="just">
              <a:spcBef>
                <a:spcPts val="0"/>
              </a:spcBef>
              <a:spcAft>
                <a:spcPts val="0"/>
              </a:spcAft>
              <a:buNone/>
            </a:pPr>
            <a:r>
              <a:rPr lang="en" sz="1200">
                <a:solidFill>
                  <a:schemeClr val="dk1"/>
                </a:solidFill>
                <a:highlight>
                  <a:srgbClr val="FFFFFF"/>
                </a:highlight>
              </a:rPr>
              <a:t>Mining is a process of generating proof of work. The way it works is that all miners compete to find a number that, when added to the block of transactions, causes this block to hash to a code with certain rare properties. Based on the cryptographic features of the hash function used in this process, finding such a rare number is hard, but verifying its validity when it is found is easy. For the ledger to be considered self-consistent we require that every block contain such rare number whose hardness we control based on the size of the participating network (a value expressed as a </a:t>
            </a:r>
            <a:r>
              <a:rPr i="1" lang="en" sz="1200">
                <a:solidFill>
                  <a:schemeClr val="dk1"/>
                </a:solidFill>
                <a:highlight>
                  <a:srgbClr val="FFFFFF"/>
                </a:highlight>
              </a:rPr>
              <a:t>hash-rate</a:t>
            </a:r>
            <a:r>
              <a:rPr lang="en" sz="1200">
                <a:solidFill>
                  <a:schemeClr val="dk1"/>
                </a:solidFill>
                <a:highlight>
                  <a:srgbClr val="FFFFFF"/>
                </a:highlight>
              </a:rPr>
              <a:t>). This ensures that once we observe a valid state of the ledger, transactions that have certain age can not be negated, because producing a longer ledger than the one we see requires the malicious entity to have computing power that can compete with the entire existing network. Consequently, these transactions have lasting consensus regarding their validity.</a:t>
            </a:r>
            <a:endParaRPr sz="1200">
              <a:solidFill>
                <a:schemeClr val="dk1"/>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35f391192_04: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0" name="Google Shape;110;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35f391192_029: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7" name="Google Shape;117;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3d8d573911_0_1: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23" name="Google Shape;123;g3d8d57391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pic>
        <p:nvPicPr>
          <p:cNvPr descr="comic-04.png" id="10" name="Google Shape;10;p2"/>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1" name="Google Shape;11;p2"/>
          <p:cNvSpPr/>
          <p:nvPr/>
        </p:nvSpPr>
        <p:spPr>
          <a:xfrm>
            <a:off x="1315275" y="921225"/>
            <a:ext cx="6411650" cy="3910600"/>
          </a:xfrm>
          <a:custGeom>
            <a:pathLst>
              <a:path extrusionOk="0" h="156424" w="256466">
                <a:moveTo>
                  <a:pt x="39612" y="0"/>
                </a:moveTo>
                <a:lnTo>
                  <a:pt x="39612" y="26023"/>
                </a:lnTo>
                <a:lnTo>
                  <a:pt x="0" y="23918"/>
                </a:lnTo>
                <a:lnTo>
                  <a:pt x="40190" y="61876"/>
                </a:lnTo>
                <a:lnTo>
                  <a:pt x="40190" y="156424"/>
                </a:lnTo>
                <a:lnTo>
                  <a:pt x="256466" y="139076"/>
                </a:lnTo>
                <a:lnTo>
                  <a:pt x="248659" y="19951"/>
                </a:lnTo>
                <a:close/>
              </a:path>
            </a:pathLst>
          </a:custGeom>
          <a:solidFill>
            <a:srgbClr val="001936">
              <a:alpha val="21920"/>
            </a:srgbClr>
          </a:solidFill>
          <a:ln>
            <a:noFill/>
          </a:ln>
        </p:spPr>
      </p:sp>
      <p:sp>
        <p:nvSpPr>
          <p:cNvPr id="12" name="Google Shape;12;p2"/>
          <p:cNvSpPr/>
          <p:nvPr/>
        </p:nvSpPr>
        <p:spPr>
          <a:xfrm>
            <a:off x="1010475" y="616425"/>
            <a:ext cx="6411650" cy="3910600"/>
          </a:xfrm>
          <a:custGeom>
            <a:pathLst>
              <a:path extrusionOk="0" h="156424" w="256466">
                <a:moveTo>
                  <a:pt x="39612" y="0"/>
                </a:moveTo>
                <a:lnTo>
                  <a:pt x="39612" y="26023"/>
                </a:lnTo>
                <a:lnTo>
                  <a:pt x="0" y="23918"/>
                </a:lnTo>
                <a:lnTo>
                  <a:pt x="40190" y="61876"/>
                </a:lnTo>
                <a:lnTo>
                  <a:pt x="40190" y="156424"/>
                </a:lnTo>
                <a:lnTo>
                  <a:pt x="256466" y="139076"/>
                </a:lnTo>
                <a:lnTo>
                  <a:pt x="248659" y="19951"/>
                </a:lnTo>
                <a:close/>
              </a:path>
            </a:pathLst>
          </a:custGeom>
          <a:solidFill>
            <a:srgbClr val="FFFFFF"/>
          </a:solidFill>
          <a:ln cap="flat" cmpd="sng" w="76200">
            <a:solidFill>
              <a:srgbClr val="000000"/>
            </a:solidFill>
            <a:prstDash val="solid"/>
            <a:miter lim="8000"/>
            <a:headEnd len="med" w="med" type="none"/>
            <a:tailEnd len="med" w="med" type="none"/>
          </a:ln>
        </p:spPr>
      </p:sp>
      <p:sp>
        <p:nvSpPr>
          <p:cNvPr id="13" name="Google Shape;13;p2"/>
          <p:cNvSpPr txBox="1"/>
          <p:nvPr>
            <p:ph type="ctrTitle"/>
          </p:nvPr>
        </p:nvSpPr>
        <p:spPr>
          <a:xfrm>
            <a:off x="2572125" y="2068625"/>
            <a:ext cx="4271700" cy="1159800"/>
          </a:xfrm>
          <a:prstGeom prst="rect">
            <a:avLst/>
          </a:prstGeom>
        </p:spPr>
        <p:txBody>
          <a:bodyPr anchorCtr="0" anchor="ctr" bIns="91425" lIns="91425" spcFirstLastPara="1" rIns="91425" wrap="square" tIns="91425"/>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4" name="Shape 14"/>
        <p:cNvGrpSpPr/>
        <p:nvPr/>
      </p:nvGrpSpPr>
      <p:grpSpPr>
        <a:xfrm>
          <a:off x="0" y="0"/>
          <a:ext cx="0" cy="0"/>
          <a:chOff x="0" y="0"/>
          <a:chExt cx="0" cy="0"/>
        </a:xfrm>
      </p:grpSpPr>
      <p:pic>
        <p:nvPicPr>
          <p:cNvPr descr="comic-04.png" id="15" name="Google Shape;15;p3"/>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6" name="Google Shape;16;p3"/>
          <p:cNvSpPr/>
          <p:nvPr/>
        </p:nvSpPr>
        <p:spPr>
          <a:xfrm flipH="1" rot="169468">
            <a:off x="3608972" y="646196"/>
            <a:ext cx="5247975" cy="3809532"/>
          </a:xfrm>
          <a:prstGeom prst="wedgeEllipseCallout">
            <a:avLst>
              <a:gd fmla="val -42509" name="adj1"/>
              <a:gd fmla="val 62980" name="adj2"/>
            </a:avLst>
          </a:prstGeom>
          <a:solidFill>
            <a:srgbClr val="001936">
              <a:alpha val="219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 name="Google Shape;17;p3"/>
          <p:cNvSpPr/>
          <p:nvPr/>
        </p:nvSpPr>
        <p:spPr>
          <a:xfrm flipH="1" rot="169468">
            <a:off x="3380372" y="417596"/>
            <a:ext cx="5247975" cy="3809532"/>
          </a:xfrm>
          <a:prstGeom prst="wedgeEllipseCallout">
            <a:avLst>
              <a:gd fmla="val -42509" name="adj1"/>
              <a:gd fmla="val 62980" name="adj2"/>
            </a:avLst>
          </a:prstGeom>
          <a:solidFill>
            <a:srgbClr val="FFFFFF"/>
          </a:solidFill>
          <a:ln cap="flat" cmpd="sng" w="7620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 name="Google Shape;18;p3"/>
          <p:cNvSpPr txBox="1"/>
          <p:nvPr>
            <p:ph type="ctrTitle"/>
          </p:nvPr>
        </p:nvSpPr>
        <p:spPr>
          <a:xfrm>
            <a:off x="4101125" y="1659550"/>
            <a:ext cx="3767400" cy="1159800"/>
          </a:xfrm>
          <a:prstGeom prst="rect">
            <a:avLst/>
          </a:prstGeom>
        </p:spPr>
        <p:txBody>
          <a:bodyPr anchorCtr="0" anchor="b"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idx="1" type="subTitle"/>
          </p:nvPr>
        </p:nvSpPr>
        <p:spPr>
          <a:xfrm>
            <a:off x="4101125" y="2687651"/>
            <a:ext cx="3767400" cy="784800"/>
          </a:xfrm>
          <a:prstGeom prst="rect">
            <a:avLst/>
          </a:prstGeom>
        </p:spPr>
        <p:txBody>
          <a:bodyPr anchorCtr="0" anchor="t" bIns="91425" lIns="91425" spcFirstLastPara="1" rIns="91425" wrap="square" tIns="91425"/>
          <a:lstStyle>
            <a:lvl1pPr lvl="0" rtl="0" algn="ctr">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a:solidFill>
                  <a:srgbClr val="000000"/>
                </a:solidFill>
              </a:defRPr>
            </a:lvl4pPr>
            <a:lvl5pPr lvl="4" rtl="0" algn="ctr">
              <a:spcBef>
                <a:spcPts val="0"/>
              </a:spcBef>
              <a:spcAft>
                <a:spcPts val="0"/>
              </a:spcAft>
              <a:buClr>
                <a:srgbClr val="000000"/>
              </a:buClr>
              <a:buSzPts val="1800"/>
              <a:buNone/>
              <a:defRPr>
                <a:solidFill>
                  <a:srgbClr val="000000"/>
                </a:solidFill>
              </a:defRPr>
            </a:lvl5pPr>
            <a:lvl6pPr lvl="5" rtl="0" algn="ctr">
              <a:spcBef>
                <a:spcPts val="0"/>
              </a:spcBef>
              <a:spcAft>
                <a:spcPts val="0"/>
              </a:spcAft>
              <a:buClr>
                <a:srgbClr val="000000"/>
              </a:buClr>
              <a:buSzPts val="1800"/>
              <a:buNone/>
              <a:defRPr>
                <a:solidFill>
                  <a:srgbClr val="000000"/>
                </a:solidFill>
              </a:defRPr>
            </a:lvl6pPr>
            <a:lvl7pPr lvl="6" rtl="0" algn="ctr">
              <a:spcBef>
                <a:spcPts val="0"/>
              </a:spcBef>
              <a:spcAft>
                <a:spcPts val="0"/>
              </a:spcAft>
              <a:buClr>
                <a:srgbClr val="000000"/>
              </a:buClr>
              <a:buSzPts val="1800"/>
              <a:buNone/>
              <a:defRPr>
                <a:solidFill>
                  <a:srgbClr val="000000"/>
                </a:solidFill>
              </a:defRPr>
            </a:lvl7pPr>
            <a:lvl8pPr lvl="7" rtl="0" algn="ctr">
              <a:spcBef>
                <a:spcPts val="0"/>
              </a:spcBef>
              <a:spcAft>
                <a:spcPts val="0"/>
              </a:spcAft>
              <a:buClr>
                <a:srgbClr val="000000"/>
              </a:buClr>
              <a:buSzPts val="1800"/>
              <a:buNone/>
              <a:defRPr>
                <a:solidFill>
                  <a:srgbClr val="000000"/>
                </a:solidFill>
              </a:defRPr>
            </a:lvl8pPr>
            <a:lvl9pPr lvl="8" rtl="0" algn="ctr">
              <a:spcBef>
                <a:spcPts val="0"/>
              </a:spcBef>
              <a:spcAft>
                <a:spcPts val="0"/>
              </a:spcAft>
              <a:buClr>
                <a:srgbClr val="000000"/>
              </a:buClr>
              <a:buSzPts val="1800"/>
              <a:buNone/>
              <a:defRPr>
                <a:solidFill>
                  <a:srgbClr val="000000"/>
                </a:solidFill>
              </a:defRPr>
            </a:lvl9pPr>
          </a:lstStyle>
          <a:p/>
        </p:txBody>
      </p:sp>
      <p:sp>
        <p:nvSpPr>
          <p:cNvPr id="20" name="Google Shape;20;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1" name="Shape 21"/>
        <p:cNvGrpSpPr/>
        <p:nvPr/>
      </p:nvGrpSpPr>
      <p:grpSpPr>
        <a:xfrm>
          <a:off x="0" y="0"/>
          <a:ext cx="0" cy="0"/>
          <a:chOff x="0" y="0"/>
          <a:chExt cx="0" cy="0"/>
        </a:xfrm>
      </p:grpSpPr>
      <p:pic>
        <p:nvPicPr>
          <p:cNvPr descr="comic-02.png" id="22" name="Google Shape;22;p4"/>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3" name="Google Shape;23;p4"/>
          <p:cNvSpPr/>
          <p:nvPr/>
        </p:nvSpPr>
        <p:spPr>
          <a:xfrm>
            <a:off x="1992350" y="37775"/>
            <a:ext cx="5616577" cy="5220440"/>
          </a:xfrm>
          <a:custGeom>
            <a:pathLst>
              <a:path extrusionOk="0" h="106692" w="114788">
                <a:moveTo>
                  <a:pt x="40479" y="15324"/>
                </a:moveTo>
                <a:lnTo>
                  <a:pt x="41346" y="3758"/>
                </a:lnTo>
                <a:lnTo>
                  <a:pt x="52623" y="13878"/>
                </a:lnTo>
                <a:lnTo>
                  <a:pt x="56382" y="0"/>
                </a:lnTo>
                <a:lnTo>
                  <a:pt x="63610" y="14746"/>
                </a:lnTo>
                <a:lnTo>
                  <a:pt x="70549" y="2024"/>
                </a:lnTo>
                <a:lnTo>
                  <a:pt x="75754" y="17926"/>
                </a:lnTo>
                <a:lnTo>
                  <a:pt x="85006" y="6939"/>
                </a:lnTo>
                <a:lnTo>
                  <a:pt x="85006" y="23131"/>
                </a:lnTo>
                <a:lnTo>
                  <a:pt x="100620" y="13589"/>
                </a:lnTo>
                <a:lnTo>
                  <a:pt x="96861" y="31516"/>
                </a:lnTo>
                <a:lnTo>
                  <a:pt x="111896" y="26889"/>
                </a:lnTo>
                <a:lnTo>
                  <a:pt x="100909" y="41057"/>
                </a:lnTo>
                <a:lnTo>
                  <a:pt x="114209" y="42214"/>
                </a:lnTo>
                <a:lnTo>
                  <a:pt x="104379" y="53201"/>
                </a:lnTo>
                <a:lnTo>
                  <a:pt x="114788" y="59851"/>
                </a:lnTo>
                <a:lnTo>
                  <a:pt x="101198" y="64188"/>
                </a:lnTo>
                <a:lnTo>
                  <a:pt x="105246" y="74886"/>
                </a:lnTo>
                <a:lnTo>
                  <a:pt x="93102" y="73730"/>
                </a:lnTo>
                <a:lnTo>
                  <a:pt x="97150" y="85006"/>
                </a:lnTo>
                <a:lnTo>
                  <a:pt x="88187" y="81537"/>
                </a:lnTo>
                <a:lnTo>
                  <a:pt x="87319" y="95994"/>
                </a:lnTo>
                <a:lnTo>
                  <a:pt x="76043" y="91078"/>
                </a:lnTo>
                <a:lnTo>
                  <a:pt x="71417" y="101776"/>
                </a:lnTo>
                <a:lnTo>
                  <a:pt x="64478" y="93970"/>
                </a:lnTo>
                <a:lnTo>
                  <a:pt x="58984" y="106692"/>
                </a:lnTo>
                <a:lnTo>
                  <a:pt x="52334" y="88187"/>
                </a:lnTo>
                <a:lnTo>
                  <a:pt x="45105" y="100620"/>
                </a:lnTo>
                <a:lnTo>
                  <a:pt x="41636" y="86741"/>
                </a:lnTo>
                <a:lnTo>
                  <a:pt x="29492" y="102355"/>
                </a:lnTo>
                <a:lnTo>
                  <a:pt x="29781" y="83271"/>
                </a:lnTo>
                <a:lnTo>
                  <a:pt x="20239" y="87319"/>
                </a:lnTo>
                <a:lnTo>
                  <a:pt x="21107" y="76332"/>
                </a:lnTo>
                <a:lnTo>
                  <a:pt x="4915" y="79224"/>
                </a:lnTo>
                <a:lnTo>
                  <a:pt x="16191" y="66212"/>
                </a:lnTo>
                <a:lnTo>
                  <a:pt x="7806" y="62164"/>
                </a:lnTo>
                <a:lnTo>
                  <a:pt x="14167" y="56960"/>
                </a:lnTo>
                <a:lnTo>
                  <a:pt x="0" y="47997"/>
                </a:lnTo>
                <a:lnTo>
                  <a:pt x="18215" y="43081"/>
                </a:lnTo>
                <a:lnTo>
                  <a:pt x="9252" y="31516"/>
                </a:lnTo>
                <a:lnTo>
                  <a:pt x="26022" y="33540"/>
                </a:lnTo>
                <a:lnTo>
                  <a:pt x="16191" y="18504"/>
                </a:lnTo>
                <a:lnTo>
                  <a:pt x="31516" y="23420"/>
                </a:lnTo>
                <a:lnTo>
                  <a:pt x="32094" y="11854"/>
                </a:lnTo>
                <a:close/>
              </a:path>
            </a:pathLst>
          </a:custGeom>
          <a:solidFill>
            <a:srgbClr val="001936">
              <a:alpha val="21920"/>
            </a:srgbClr>
          </a:solidFill>
          <a:ln>
            <a:noFill/>
          </a:ln>
        </p:spPr>
      </p:sp>
      <p:sp>
        <p:nvSpPr>
          <p:cNvPr id="24" name="Google Shape;24;p4"/>
          <p:cNvSpPr/>
          <p:nvPr/>
        </p:nvSpPr>
        <p:spPr>
          <a:xfrm>
            <a:off x="1763750" y="-114625"/>
            <a:ext cx="5616577" cy="5220440"/>
          </a:xfrm>
          <a:custGeom>
            <a:pathLst>
              <a:path extrusionOk="0" h="106692" w="114788">
                <a:moveTo>
                  <a:pt x="40479" y="15324"/>
                </a:moveTo>
                <a:lnTo>
                  <a:pt x="41346" y="3758"/>
                </a:lnTo>
                <a:lnTo>
                  <a:pt x="52623" y="13878"/>
                </a:lnTo>
                <a:lnTo>
                  <a:pt x="56382" y="0"/>
                </a:lnTo>
                <a:lnTo>
                  <a:pt x="63610" y="14746"/>
                </a:lnTo>
                <a:lnTo>
                  <a:pt x="70549" y="2024"/>
                </a:lnTo>
                <a:lnTo>
                  <a:pt x="75754" y="17926"/>
                </a:lnTo>
                <a:lnTo>
                  <a:pt x="85006" y="6939"/>
                </a:lnTo>
                <a:lnTo>
                  <a:pt x="85006" y="23131"/>
                </a:lnTo>
                <a:lnTo>
                  <a:pt x="100620" y="13589"/>
                </a:lnTo>
                <a:lnTo>
                  <a:pt x="96861" y="31516"/>
                </a:lnTo>
                <a:lnTo>
                  <a:pt x="111896" y="26889"/>
                </a:lnTo>
                <a:lnTo>
                  <a:pt x="100909" y="41057"/>
                </a:lnTo>
                <a:lnTo>
                  <a:pt x="114209" y="42214"/>
                </a:lnTo>
                <a:lnTo>
                  <a:pt x="104379" y="53201"/>
                </a:lnTo>
                <a:lnTo>
                  <a:pt x="114788" y="59851"/>
                </a:lnTo>
                <a:lnTo>
                  <a:pt x="101198" y="64188"/>
                </a:lnTo>
                <a:lnTo>
                  <a:pt x="105246" y="74886"/>
                </a:lnTo>
                <a:lnTo>
                  <a:pt x="93102" y="73730"/>
                </a:lnTo>
                <a:lnTo>
                  <a:pt x="97150" y="85006"/>
                </a:lnTo>
                <a:lnTo>
                  <a:pt x="88187" y="81537"/>
                </a:lnTo>
                <a:lnTo>
                  <a:pt x="87319" y="95994"/>
                </a:lnTo>
                <a:lnTo>
                  <a:pt x="76043" y="91078"/>
                </a:lnTo>
                <a:lnTo>
                  <a:pt x="71417" y="101776"/>
                </a:lnTo>
                <a:lnTo>
                  <a:pt x="64478" y="93970"/>
                </a:lnTo>
                <a:lnTo>
                  <a:pt x="58984" y="106692"/>
                </a:lnTo>
                <a:lnTo>
                  <a:pt x="52334" y="88187"/>
                </a:lnTo>
                <a:lnTo>
                  <a:pt x="45105" y="100620"/>
                </a:lnTo>
                <a:lnTo>
                  <a:pt x="41636" y="86741"/>
                </a:lnTo>
                <a:lnTo>
                  <a:pt x="29492" y="102355"/>
                </a:lnTo>
                <a:lnTo>
                  <a:pt x="29781" y="83271"/>
                </a:lnTo>
                <a:lnTo>
                  <a:pt x="20239" y="87319"/>
                </a:lnTo>
                <a:lnTo>
                  <a:pt x="21107" y="76332"/>
                </a:lnTo>
                <a:lnTo>
                  <a:pt x="4915" y="79224"/>
                </a:lnTo>
                <a:lnTo>
                  <a:pt x="16191" y="66212"/>
                </a:lnTo>
                <a:lnTo>
                  <a:pt x="7806" y="62164"/>
                </a:lnTo>
                <a:lnTo>
                  <a:pt x="14167" y="56960"/>
                </a:lnTo>
                <a:lnTo>
                  <a:pt x="0" y="47997"/>
                </a:lnTo>
                <a:lnTo>
                  <a:pt x="18215" y="43081"/>
                </a:lnTo>
                <a:lnTo>
                  <a:pt x="9252" y="31516"/>
                </a:lnTo>
                <a:lnTo>
                  <a:pt x="26022" y="33540"/>
                </a:lnTo>
                <a:lnTo>
                  <a:pt x="16191" y="18504"/>
                </a:lnTo>
                <a:lnTo>
                  <a:pt x="31516" y="23420"/>
                </a:lnTo>
                <a:lnTo>
                  <a:pt x="32094" y="11854"/>
                </a:lnTo>
                <a:close/>
              </a:path>
            </a:pathLst>
          </a:custGeom>
          <a:solidFill>
            <a:srgbClr val="FFFFFF"/>
          </a:solidFill>
          <a:ln cap="flat" cmpd="sng" w="76200">
            <a:solidFill>
              <a:srgbClr val="000000"/>
            </a:solidFill>
            <a:prstDash val="solid"/>
            <a:miter lim="8000"/>
            <a:headEnd len="med" w="med" type="none"/>
            <a:tailEnd len="med" w="med" type="none"/>
          </a:ln>
        </p:spPr>
      </p:sp>
      <p:sp>
        <p:nvSpPr>
          <p:cNvPr id="25" name="Google Shape;25;p4"/>
          <p:cNvSpPr txBox="1"/>
          <p:nvPr>
            <p:ph idx="1" type="body"/>
          </p:nvPr>
        </p:nvSpPr>
        <p:spPr>
          <a:xfrm>
            <a:off x="2905800" y="2161800"/>
            <a:ext cx="3332400" cy="819900"/>
          </a:xfrm>
          <a:prstGeom prst="rect">
            <a:avLst/>
          </a:prstGeom>
        </p:spPr>
        <p:txBody>
          <a:bodyPr anchorCtr="0" anchor="ctr" bIns="91425" lIns="91425" spcFirstLastPara="1" rIns="91425" wrap="square" tIns="91425"/>
          <a:lstStyle>
            <a:lvl1pPr indent="-381000" lvl="0" marL="457200" rtl="0" algn="ctr">
              <a:spcBef>
                <a:spcPts val="600"/>
              </a:spcBef>
              <a:spcAft>
                <a:spcPts val="0"/>
              </a:spcAft>
              <a:buClr>
                <a:srgbClr val="000000"/>
              </a:buClr>
              <a:buSzPts val="2400"/>
              <a:buFont typeface="Bangers"/>
              <a:buChar char="×"/>
              <a:defRPr sz="2400">
                <a:solidFill>
                  <a:srgbClr val="000000"/>
                </a:solidFill>
                <a:latin typeface="Bangers"/>
                <a:ea typeface="Bangers"/>
                <a:cs typeface="Bangers"/>
                <a:sym typeface="Bangers"/>
              </a:defRPr>
            </a:lvl1pPr>
            <a:lvl2pPr indent="-381000" lvl="1" marL="914400" rtl="0" algn="ctr">
              <a:spcBef>
                <a:spcPts val="0"/>
              </a:spcBef>
              <a:spcAft>
                <a:spcPts val="0"/>
              </a:spcAft>
              <a:buClr>
                <a:srgbClr val="000000"/>
              </a:buClr>
              <a:buSzPts val="2400"/>
              <a:buFont typeface="Bangers"/>
              <a:buChar char="×"/>
              <a:defRPr>
                <a:solidFill>
                  <a:srgbClr val="000000"/>
                </a:solidFill>
                <a:latin typeface="Bangers"/>
                <a:ea typeface="Bangers"/>
                <a:cs typeface="Bangers"/>
                <a:sym typeface="Bangers"/>
              </a:defRPr>
            </a:lvl2pPr>
            <a:lvl3pPr indent="-381000" lvl="2" marL="1371600" rtl="0" algn="ctr">
              <a:spcBef>
                <a:spcPts val="0"/>
              </a:spcBef>
              <a:spcAft>
                <a:spcPts val="0"/>
              </a:spcAft>
              <a:buClr>
                <a:srgbClr val="000000"/>
              </a:buClr>
              <a:buSzPts val="2400"/>
              <a:buFont typeface="Bangers"/>
              <a:buChar char="×"/>
              <a:defRPr>
                <a:solidFill>
                  <a:srgbClr val="000000"/>
                </a:solidFill>
                <a:latin typeface="Bangers"/>
                <a:ea typeface="Bangers"/>
                <a:cs typeface="Bangers"/>
                <a:sym typeface="Bangers"/>
              </a:defRPr>
            </a:lvl3pPr>
            <a:lvl4pPr indent="-381000" lvl="3" marL="1828800" rtl="0" algn="ctr">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4pPr>
            <a:lvl5pPr indent="-381000" lvl="4" marL="2286000" rtl="0" algn="ctr">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5pPr>
            <a:lvl6pPr indent="-381000" lvl="5" marL="2743200" rtl="0" algn="ctr">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6pPr>
            <a:lvl7pPr indent="-381000" lvl="6" marL="3200400" rtl="0" algn="ctr">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7pPr>
            <a:lvl8pPr indent="-381000" lvl="7" marL="3657600" rtl="0" algn="ctr">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8pPr>
            <a:lvl9pPr indent="-381000" lvl="8" marL="4114800" algn="ctr">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9pPr>
          </a:lstStyle>
          <a:p/>
        </p:txBody>
      </p:sp>
      <p:sp>
        <p:nvSpPr>
          <p:cNvPr id="26" name="Google Shape;26;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ngers"/>
                <a:ea typeface="Bangers"/>
                <a:cs typeface="Bangers"/>
                <a:sym typeface="Bangers"/>
              </a:defRPr>
            </a:lvl1pPr>
            <a:lvl2pPr lvl="1">
              <a:buNone/>
              <a:defRPr>
                <a:latin typeface="Bangers"/>
                <a:ea typeface="Bangers"/>
                <a:cs typeface="Bangers"/>
                <a:sym typeface="Bangers"/>
              </a:defRPr>
            </a:lvl2pPr>
            <a:lvl3pPr lvl="2">
              <a:buNone/>
              <a:defRPr>
                <a:latin typeface="Bangers"/>
                <a:ea typeface="Bangers"/>
                <a:cs typeface="Bangers"/>
                <a:sym typeface="Bangers"/>
              </a:defRPr>
            </a:lvl3pPr>
            <a:lvl4pPr lvl="3">
              <a:buNone/>
              <a:defRPr>
                <a:latin typeface="Bangers"/>
                <a:ea typeface="Bangers"/>
                <a:cs typeface="Bangers"/>
                <a:sym typeface="Bangers"/>
              </a:defRPr>
            </a:lvl4pPr>
            <a:lvl5pPr lvl="4">
              <a:buNone/>
              <a:defRPr>
                <a:latin typeface="Bangers"/>
                <a:ea typeface="Bangers"/>
                <a:cs typeface="Bangers"/>
                <a:sym typeface="Bangers"/>
              </a:defRPr>
            </a:lvl5pPr>
            <a:lvl6pPr lvl="5">
              <a:buNone/>
              <a:defRPr>
                <a:latin typeface="Bangers"/>
                <a:ea typeface="Bangers"/>
                <a:cs typeface="Bangers"/>
                <a:sym typeface="Bangers"/>
              </a:defRPr>
            </a:lvl6pPr>
            <a:lvl7pPr lvl="6">
              <a:buNone/>
              <a:defRPr>
                <a:latin typeface="Bangers"/>
                <a:ea typeface="Bangers"/>
                <a:cs typeface="Bangers"/>
                <a:sym typeface="Bangers"/>
              </a:defRPr>
            </a:lvl7pPr>
            <a:lvl8pPr lvl="7">
              <a:buNone/>
              <a:defRPr>
                <a:latin typeface="Bangers"/>
                <a:ea typeface="Bangers"/>
                <a:cs typeface="Bangers"/>
                <a:sym typeface="Bangers"/>
              </a:defRPr>
            </a:lvl8pPr>
            <a:lvl9pPr lvl="8">
              <a:buNone/>
              <a:defRPr>
                <a:latin typeface="Bangers"/>
                <a:ea typeface="Bangers"/>
                <a:cs typeface="Bangers"/>
                <a:sym typeface="Banger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7" name="Shape 27"/>
        <p:cNvGrpSpPr/>
        <p:nvPr/>
      </p:nvGrpSpPr>
      <p:grpSpPr>
        <a:xfrm>
          <a:off x="0" y="0"/>
          <a:ext cx="0" cy="0"/>
          <a:chOff x="0" y="0"/>
          <a:chExt cx="0" cy="0"/>
        </a:xfrm>
      </p:grpSpPr>
      <p:pic>
        <p:nvPicPr>
          <p:cNvPr descr="comic-01.png" id="28" name="Google Shape;28;p5"/>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9" name="Google Shape;29;p5"/>
          <p:cNvSpPr/>
          <p:nvPr/>
        </p:nvSpPr>
        <p:spPr>
          <a:xfrm>
            <a:off x="734600" y="763500"/>
            <a:ext cx="7879000" cy="4185275"/>
          </a:xfrm>
          <a:custGeom>
            <a:pathLst>
              <a:path extrusionOk="0" h="167411" w="315160">
                <a:moveTo>
                  <a:pt x="0" y="0"/>
                </a:moveTo>
                <a:lnTo>
                  <a:pt x="315160" y="10409"/>
                </a:lnTo>
                <a:lnTo>
                  <a:pt x="310823" y="159315"/>
                </a:lnTo>
                <a:lnTo>
                  <a:pt x="9252" y="167411"/>
                </a:lnTo>
                <a:close/>
              </a:path>
            </a:pathLst>
          </a:custGeom>
          <a:solidFill>
            <a:srgbClr val="001936">
              <a:alpha val="21920"/>
            </a:srgbClr>
          </a:solidFill>
          <a:ln>
            <a:noFill/>
          </a:ln>
        </p:spPr>
      </p:sp>
      <p:sp>
        <p:nvSpPr>
          <p:cNvPr id="30" name="Google Shape;30;p5"/>
          <p:cNvSpPr/>
          <p:nvPr/>
        </p:nvSpPr>
        <p:spPr>
          <a:xfrm>
            <a:off x="506000" y="534900"/>
            <a:ext cx="7879000" cy="4185275"/>
          </a:xfrm>
          <a:custGeom>
            <a:pathLst>
              <a:path extrusionOk="0" h="167411" w="315160">
                <a:moveTo>
                  <a:pt x="0" y="0"/>
                </a:moveTo>
                <a:lnTo>
                  <a:pt x="315160" y="10409"/>
                </a:lnTo>
                <a:lnTo>
                  <a:pt x="310823" y="159315"/>
                </a:lnTo>
                <a:lnTo>
                  <a:pt x="9252" y="167411"/>
                </a:lnTo>
                <a:close/>
              </a:path>
            </a:pathLst>
          </a:custGeom>
          <a:solidFill>
            <a:srgbClr val="FFFFFF"/>
          </a:solidFill>
          <a:ln cap="flat" cmpd="sng" w="76200">
            <a:solidFill>
              <a:srgbClr val="000000"/>
            </a:solidFill>
            <a:prstDash val="solid"/>
            <a:miter lim="8000"/>
            <a:headEnd len="med" w="med" type="none"/>
            <a:tailEnd len="med" w="med" type="none"/>
          </a:ln>
        </p:spPr>
      </p:sp>
      <p:sp>
        <p:nvSpPr>
          <p:cNvPr id="31" name="Google Shape;31;p5"/>
          <p:cNvSpPr txBox="1"/>
          <p:nvPr>
            <p:ph type="title"/>
          </p:nvPr>
        </p:nvSpPr>
        <p:spPr>
          <a:xfrm rot="161729">
            <a:off x="976261" y="876906"/>
            <a:ext cx="7029878" cy="760139"/>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5"/>
          <p:cNvSpPr txBox="1"/>
          <p:nvPr>
            <p:ph idx="1" type="body"/>
          </p:nvPr>
        </p:nvSpPr>
        <p:spPr>
          <a:xfrm>
            <a:off x="1052050" y="1545942"/>
            <a:ext cx="7710900" cy="33036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33" name="Google Shape;33;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34" name="Shape 34"/>
        <p:cNvGrpSpPr/>
        <p:nvPr/>
      </p:nvGrpSpPr>
      <p:grpSpPr>
        <a:xfrm>
          <a:off x="0" y="0"/>
          <a:ext cx="0" cy="0"/>
          <a:chOff x="0" y="0"/>
          <a:chExt cx="0" cy="0"/>
        </a:xfrm>
      </p:grpSpPr>
      <p:pic>
        <p:nvPicPr>
          <p:cNvPr descr="comic-01.png" id="35" name="Google Shape;35;p6"/>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36" name="Google Shape;36;p6"/>
          <p:cNvSpPr/>
          <p:nvPr/>
        </p:nvSpPr>
        <p:spPr>
          <a:xfrm>
            <a:off x="734600" y="763500"/>
            <a:ext cx="7879000" cy="4185275"/>
          </a:xfrm>
          <a:custGeom>
            <a:pathLst>
              <a:path extrusionOk="0" h="167411" w="315160">
                <a:moveTo>
                  <a:pt x="0" y="0"/>
                </a:moveTo>
                <a:lnTo>
                  <a:pt x="315160" y="10409"/>
                </a:lnTo>
                <a:lnTo>
                  <a:pt x="310823" y="159315"/>
                </a:lnTo>
                <a:lnTo>
                  <a:pt x="9252" y="167411"/>
                </a:lnTo>
                <a:close/>
              </a:path>
            </a:pathLst>
          </a:custGeom>
          <a:solidFill>
            <a:srgbClr val="001936">
              <a:alpha val="21920"/>
            </a:srgbClr>
          </a:solidFill>
          <a:ln>
            <a:noFill/>
          </a:ln>
        </p:spPr>
      </p:sp>
      <p:sp>
        <p:nvSpPr>
          <p:cNvPr id="37" name="Google Shape;37;p6"/>
          <p:cNvSpPr/>
          <p:nvPr/>
        </p:nvSpPr>
        <p:spPr>
          <a:xfrm>
            <a:off x="506000" y="534900"/>
            <a:ext cx="7879000" cy="4185275"/>
          </a:xfrm>
          <a:custGeom>
            <a:pathLst>
              <a:path extrusionOk="0" h="167411" w="315160">
                <a:moveTo>
                  <a:pt x="0" y="0"/>
                </a:moveTo>
                <a:lnTo>
                  <a:pt x="315160" y="10409"/>
                </a:lnTo>
                <a:lnTo>
                  <a:pt x="310823" y="159315"/>
                </a:lnTo>
                <a:lnTo>
                  <a:pt x="9252" y="167411"/>
                </a:lnTo>
                <a:close/>
              </a:path>
            </a:pathLst>
          </a:custGeom>
          <a:solidFill>
            <a:srgbClr val="FFFFFF"/>
          </a:solidFill>
          <a:ln cap="flat" cmpd="sng" w="76200">
            <a:solidFill>
              <a:srgbClr val="000000"/>
            </a:solidFill>
            <a:prstDash val="solid"/>
            <a:miter lim="8000"/>
            <a:headEnd len="med" w="med" type="none"/>
            <a:tailEnd len="med" w="med" type="none"/>
          </a:ln>
        </p:spPr>
      </p:sp>
      <p:sp>
        <p:nvSpPr>
          <p:cNvPr id="38" name="Google Shape;38;p6"/>
          <p:cNvSpPr txBox="1"/>
          <p:nvPr>
            <p:ph type="title"/>
          </p:nvPr>
        </p:nvSpPr>
        <p:spPr>
          <a:xfrm rot="161729">
            <a:off x="976261" y="876906"/>
            <a:ext cx="7029878" cy="760139"/>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9" name="Google Shape;39;p6"/>
          <p:cNvSpPr txBox="1"/>
          <p:nvPr>
            <p:ph idx="1" type="body"/>
          </p:nvPr>
        </p:nvSpPr>
        <p:spPr>
          <a:xfrm>
            <a:off x="1073625" y="1550125"/>
            <a:ext cx="3396300" cy="2666100"/>
          </a:xfrm>
          <a:prstGeom prst="rect">
            <a:avLst/>
          </a:prstGeom>
        </p:spPr>
        <p:txBody>
          <a:bodyPr anchorCtr="0" anchor="t" bIns="91425" lIns="91425" spcFirstLastPara="1" rIns="91425" wrap="square" tIns="91425"/>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40" name="Google Shape;40;p6"/>
          <p:cNvSpPr txBox="1"/>
          <p:nvPr>
            <p:ph idx="2" type="body"/>
          </p:nvPr>
        </p:nvSpPr>
        <p:spPr>
          <a:xfrm>
            <a:off x="4674251" y="1550125"/>
            <a:ext cx="3396300" cy="2666100"/>
          </a:xfrm>
          <a:prstGeom prst="rect">
            <a:avLst/>
          </a:prstGeom>
        </p:spPr>
        <p:txBody>
          <a:bodyPr anchorCtr="0" anchor="t" bIns="91425" lIns="91425" spcFirstLastPara="1" rIns="91425" wrap="square" tIns="91425"/>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41" name="Google Shape;41;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2" name="Shape 42"/>
        <p:cNvGrpSpPr/>
        <p:nvPr/>
      </p:nvGrpSpPr>
      <p:grpSpPr>
        <a:xfrm>
          <a:off x="0" y="0"/>
          <a:ext cx="0" cy="0"/>
          <a:chOff x="0" y="0"/>
          <a:chExt cx="0" cy="0"/>
        </a:xfrm>
      </p:grpSpPr>
      <p:pic>
        <p:nvPicPr>
          <p:cNvPr descr="comic-01.png" id="43" name="Google Shape;43;p7"/>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44" name="Google Shape;44;p7"/>
          <p:cNvSpPr/>
          <p:nvPr/>
        </p:nvSpPr>
        <p:spPr>
          <a:xfrm>
            <a:off x="734600" y="763500"/>
            <a:ext cx="7879000" cy="4185275"/>
          </a:xfrm>
          <a:custGeom>
            <a:pathLst>
              <a:path extrusionOk="0" h="167411" w="315160">
                <a:moveTo>
                  <a:pt x="0" y="0"/>
                </a:moveTo>
                <a:lnTo>
                  <a:pt x="315160" y="10409"/>
                </a:lnTo>
                <a:lnTo>
                  <a:pt x="310823" y="159315"/>
                </a:lnTo>
                <a:lnTo>
                  <a:pt x="9252" y="167411"/>
                </a:lnTo>
                <a:close/>
              </a:path>
            </a:pathLst>
          </a:custGeom>
          <a:solidFill>
            <a:srgbClr val="001936">
              <a:alpha val="21920"/>
            </a:srgbClr>
          </a:solidFill>
          <a:ln>
            <a:noFill/>
          </a:ln>
        </p:spPr>
      </p:sp>
      <p:sp>
        <p:nvSpPr>
          <p:cNvPr id="45" name="Google Shape;45;p7"/>
          <p:cNvSpPr/>
          <p:nvPr/>
        </p:nvSpPr>
        <p:spPr>
          <a:xfrm>
            <a:off x="506000" y="534900"/>
            <a:ext cx="7879000" cy="4185275"/>
          </a:xfrm>
          <a:custGeom>
            <a:pathLst>
              <a:path extrusionOk="0" h="167411" w="315160">
                <a:moveTo>
                  <a:pt x="0" y="0"/>
                </a:moveTo>
                <a:lnTo>
                  <a:pt x="315160" y="10409"/>
                </a:lnTo>
                <a:lnTo>
                  <a:pt x="310823" y="159315"/>
                </a:lnTo>
                <a:lnTo>
                  <a:pt x="9252" y="167411"/>
                </a:lnTo>
                <a:close/>
              </a:path>
            </a:pathLst>
          </a:custGeom>
          <a:solidFill>
            <a:srgbClr val="FFFFFF"/>
          </a:solidFill>
          <a:ln cap="flat" cmpd="sng" w="76200">
            <a:solidFill>
              <a:srgbClr val="000000"/>
            </a:solidFill>
            <a:prstDash val="solid"/>
            <a:miter lim="8000"/>
            <a:headEnd len="med" w="med" type="none"/>
            <a:tailEnd len="med" w="med" type="none"/>
          </a:ln>
        </p:spPr>
      </p:sp>
      <p:sp>
        <p:nvSpPr>
          <p:cNvPr id="46" name="Google Shape;46;p7"/>
          <p:cNvSpPr txBox="1"/>
          <p:nvPr>
            <p:ph type="title"/>
          </p:nvPr>
        </p:nvSpPr>
        <p:spPr>
          <a:xfrm rot="161729">
            <a:off x="976261" y="876906"/>
            <a:ext cx="7029878" cy="760139"/>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 name="Google Shape;47;p7"/>
          <p:cNvSpPr txBox="1"/>
          <p:nvPr>
            <p:ph idx="1" type="body"/>
          </p:nvPr>
        </p:nvSpPr>
        <p:spPr>
          <a:xfrm>
            <a:off x="902950" y="1556175"/>
            <a:ext cx="2295300" cy="28227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8" name="Google Shape;48;p7"/>
          <p:cNvSpPr txBox="1"/>
          <p:nvPr>
            <p:ph idx="2" type="body"/>
          </p:nvPr>
        </p:nvSpPr>
        <p:spPr>
          <a:xfrm>
            <a:off x="3315993" y="1556175"/>
            <a:ext cx="2295300" cy="28227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9" name="Google Shape;49;p7"/>
          <p:cNvSpPr txBox="1"/>
          <p:nvPr>
            <p:ph idx="3" type="body"/>
          </p:nvPr>
        </p:nvSpPr>
        <p:spPr>
          <a:xfrm>
            <a:off x="5729035" y="1556175"/>
            <a:ext cx="2295300" cy="28227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0" name="Google Shape;50;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1" name="Shape 51"/>
        <p:cNvGrpSpPr/>
        <p:nvPr/>
      </p:nvGrpSpPr>
      <p:grpSpPr>
        <a:xfrm>
          <a:off x="0" y="0"/>
          <a:ext cx="0" cy="0"/>
          <a:chOff x="0" y="0"/>
          <a:chExt cx="0" cy="0"/>
        </a:xfrm>
      </p:grpSpPr>
      <p:pic>
        <p:nvPicPr>
          <p:cNvPr descr="comic-01.png" id="52" name="Google Shape;52;p8"/>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53" name="Google Shape;53;p8"/>
          <p:cNvSpPr/>
          <p:nvPr/>
        </p:nvSpPr>
        <p:spPr>
          <a:xfrm>
            <a:off x="734600" y="763500"/>
            <a:ext cx="7879000" cy="4185275"/>
          </a:xfrm>
          <a:custGeom>
            <a:pathLst>
              <a:path extrusionOk="0" h="167411" w="315160">
                <a:moveTo>
                  <a:pt x="0" y="0"/>
                </a:moveTo>
                <a:lnTo>
                  <a:pt x="315160" y="10409"/>
                </a:lnTo>
                <a:lnTo>
                  <a:pt x="310823" y="159315"/>
                </a:lnTo>
                <a:lnTo>
                  <a:pt x="9252" y="167411"/>
                </a:lnTo>
                <a:close/>
              </a:path>
            </a:pathLst>
          </a:custGeom>
          <a:solidFill>
            <a:srgbClr val="001936">
              <a:alpha val="21920"/>
            </a:srgbClr>
          </a:solidFill>
          <a:ln>
            <a:noFill/>
          </a:ln>
        </p:spPr>
      </p:sp>
      <p:sp>
        <p:nvSpPr>
          <p:cNvPr id="54" name="Google Shape;54;p8"/>
          <p:cNvSpPr/>
          <p:nvPr/>
        </p:nvSpPr>
        <p:spPr>
          <a:xfrm>
            <a:off x="506000" y="534900"/>
            <a:ext cx="7879000" cy="4185275"/>
          </a:xfrm>
          <a:custGeom>
            <a:pathLst>
              <a:path extrusionOk="0" h="167411" w="315160">
                <a:moveTo>
                  <a:pt x="0" y="0"/>
                </a:moveTo>
                <a:lnTo>
                  <a:pt x="315160" y="10409"/>
                </a:lnTo>
                <a:lnTo>
                  <a:pt x="310823" y="159315"/>
                </a:lnTo>
                <a:lnTo>
                  <a:pt x="9252" y="167411"/>
                </a:lnTo>
                <a:close/>
              </a:path>
            </a:pathLst>
          </a:custGeom>
          <a:solidFill>
            <a:srgbClr val="FFFFFF"/>
          </a:solidFill>
          <a:ln cap="flat" cmpd="sng" w="76200">
            <a:solidFill>
              <a:srgbClr val="000000"/>
            </a:solidFill>
            <a:prstDash val="solid"/>
            <a:miter lim="8000"/>
            <a:headEnd len="med" w="med" type="none"/>
            <a:tailEnd len="med" w="med" type="none"/>
          </a:ln>
        </p:spPr>
      </p:sp>
      <p:sp>
        <p:nvSpPr>
          <p:cNvPr id="55" name="Google Shape;55;p8"/>
          <p:cNvSpPr txBox="1"/>
          <p:nvPr>
            <p:ph type="title"/>
          </p:nvPr>
        </p:nvSpPr>
        <p:spPr>
          <a:xfrm rot="161729">
            <a:off x="976261" y="876906"/>
            <a:ext cx="7029878" cy="760139"/>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6" name="Google Shape;56;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7" name="Shape 57"/>
        <p:cNvGrpSpPr/>
        <p:nvPr/>
      </p:nvGrpSpPr>
      <p:grpSpPr>
        <a:xfrm>
          <a:off x="0" y="0"/>
          <a:ext cx="0" cy="0"/>
          <a:chOff x="0" y="0"/>
          <a:chExt cx="0" cy="0"/>
        </a:xfrm>
      </p:grpSpPr>
      <p:pic>
        <p:nvPicPr>
          <p:cNvPr descr="comic-01.png" id="58" name="Google Shape;58;p9"/>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59" name="Google Shape;59;p9"/>
          <p:cNvSpPr/>
          <p:nvPr/>
        </p:nvSpPr>
        <p:spPr>
          <a:xfrm>
            <a:off x="734600" y="763500"/>
            <a:ext cx="7879000" cy="4185275"/>
          </a:xfrm>
          <a:custGeom>
            <a:pathLst>
              <a:path extrusionOk="0" h="167411" w="315160">
                <a:moveTo>
                  <a:pt x="0" y="0"/>
                </a:moveTo>
                <a:lnTo>
                  <a:pt x="315160" y="10409"/>
                </a:lnTo>
                <a:lnTo>
                  <a:pt x="310823" y="159315"/>
                </a:lnTo>
                <a:lnTo>
                  <a:pt x="9252" y="167411"/>
                </a:lnTo>
                <a:close/>
              </a:path>
            </a:pathLst>
          </a:custGeom>
          <a:solidFill>
            <a:srgbClr val="001936">
              <a:alpha val="21920"/>
            </a:srgbClr>
          </a:solidFill>
          <a:ln>
            <a:noFill/>
          </a:ln>
        </p:spPr>
      </p:sp>
      <p:sp>
        <p:nvSpPr>
          <p:cNvPr id="60" name="Google Shape;60;p9"/>
          <p:cNvSpPr/>
          <p:nvPr/>
        </p:nvSpPr>
        <p:spPr>
          <a:xfrm>
            <a:off x="506000" y="534900"/>
            <a:ext cx="7879000" cy="4185275"/>
          </a:xfrm>
          <a:custGeom>
            <a:pathLst>
              <a:path extrusionOk="0" h="167411" w="315160">
                <a:moveTo>
                  <a:pt x="0" y="0"/>
                </a:moveTo>
                <a:lnTo>
                  <a:pt x="315160" y="10409"/>
                </a:lnTo>
                <a:lnTo>
                  <a:pt x="310823" y="159315"/>
                </a:lnTo>
                <a:lnTo>
                  <a:pt x="9252" y="167411"/>
                </a:lnTo>
                <a:close/>
              </a:path>
            </a:pathLst>
          </a:custGeom>
          <a:solidFill>
            <a:srgbClr val="FFFFFF"/>
          </a:solidFill>
          <a:ln cap="flat" cmpd="sng" w="76200">
            <a:solidFill>
              <a:srgbClr val="000000"/>
            </a:solidFill>
            <a:prstDash val="solid"/>
            <a:miter lim="8000"/>
            <a:headEnd len="med" w="med" type="none"/>
            <a:tailEnd len="med" w="med" type="none"/>
          </a:ln>
        </p:spPr>
      </p:sp>
      <p:sp>
        <p:nvSpPr>
          <p:cNvPr id="61" name="Google Shape;61;p9"/>
          <p:cNvSpPr txBox="1"/>
          <p:nvPr>
            <p:ph idx="1" type="body"/>
          </p:nvPr>
        </p:nvSpPr>
        <p:spPr>
          <a:xfrm rot="-120953">
            <a:off x="457216" y="4025232"/>
            <a:ext cx="8229893" cy="519622"/>
          </a:xfrm>
          <a:prstGeom prst="rect">
            <a:avLst/>
          </a:prstGeom>
        </p:spPr>
        <p:txBody>
          <a:bodyPr anchorCtr="0" anchor="t" bIns="91425" lIns="91425" spcFirstLastPara="1" rIns="91425" wrap="square" tIns="91425"/>
          <a:lstStyle>
            <a:lvl1pPr indent="-228600" lvl="0" marL="457200" algn="ctr">
              <a:spcBef>
                <a:spcPts val="360"/>
              </a:spcBef>
              <a:spcAft>
                <a:spcPts val="0"/>
              </a:spcAft>
              <a:buSzPts val="1400"/>
              <a:buNone/>
              <a:defRPr sz="1400"/>
            </a:lvl1pPr>
          </a:lstStyle>
          <a:p/>
        </p:txBody>
      </p:sp>
      <p:sp>
        <p:nvSpPr>
          <p:cNvPr id="62" name="Google Shape;6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3" name="Shape 63"/>
        <p:cNvGrpSpPr/>
        <p:nvPr/>
      </p:nvGrpSpPr>
      <p:grpSpPr>
        <a:xfrm>
          <a:off x="0" y="0"/>
          <a:ext cx="0" cy="0"/>
          <a:chOff x="0" y="0"/>
          <a:chExt cx="0" cy="0"/>
        </a:xfrm>
      </p:grpSpPr>
      <p:pic>
        <p:nvPicPr>
          <p:cNvPr descr="comic-03.png" id="64" name="Google Shape;64;p10"/>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65" name="Google Shape;65;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00A7EB"/>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rot="161729">
            <a:off x="976261" y="876906"/>
            <a:ext cx="7029878" cy="760139"/>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1pPr>
            <a:lvl2pPr lvl="1">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2pPr>
            <a:lvl3pPr lvl="2">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3pPr>
            <a:lvl4pPr lvl="3">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4pPr>
            <a:lvl5pPr lvl="4">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5pPr>
            <a:lvl6pPr lvl="5">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6pPr>
            <a:lvl7pPr lvl="6">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7pPr>
            <a:lvl8pPr lvl="7">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8pPr>
            <a:lvl9pPr lvl="8">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9pPr>
          </a:lstStyle>
          <a:p/>
        </p:txBody>
      </p:sp>
      <p:sp>
        <p:nvSpPr>
          <p:cNvPr id="7" name="Google Shape;7;p1"/>
          <p:cNvSpPr txBox="1"/>
          <p:nvPr>
            <p:ph idx="1" type="body"/>
          </p:nvPr>
        </p:nvSpPr>
        <p:spPr>
          <a:xfrm>
            <a:off x="1052050" y="1545942"/>
            <a:ext cx="7710900" cy="33036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chemeClr val="dk1"/>
              </a:buClr>
              <a:buSzPts val="3000"/>
              <a:buFont typeface="Sniglet"/>
              <a:buChar char="×"/>
              <a:defRPr sz="3000">
                <a:solidFill>
                  <a:schemeClr val="dk1"/>
                </a:solidFill>
                <a:latin typeface="Sniglet"/>
                <a:ea typeface="Sniglet"/>
                <a:cs typeface="Sniglet"/>
                <a:sym typeface="Sniglet"/>
              </a:defRPr>
            </a:lvl1pPr>
            <a:lvl2pPr indent="-381000" lvl="1" marL="914400">
              <a:spcBef>
                <a:spcPts val="0"/>
              </a:spcBef>
              <a:spcAft>
                <a:spcPts val="0"/>
              </a:spcAft>
              <a:buClr>
                <a:schemeClr val="dk1"/>
              </a:buClr>
              <a:buSzPts val="2400"/>
              <a:buFont typeface="Sniglet"/>
              <a:buChar char="×"/>
              <a:defRPr sz="2400">
                <a:solidFill>
                  <a:schemeClr val="dk1"/>
                </a:solidFill>
                <a:latin typeface="Sniglet"/>
                <a:ea typeface="Sniglet"/>
                <a:cs typeface="Sniglet"/>
                <a:sym typeface="Sniglet"/>
              </a:defRPr>
            </a:lvl2pPr>
            <a:lvl3pPr indent="-381000" lvl="2" marL="1371600">
              <a:spcBef>
                <a:spcPts val="0"/>
              </a:spcBef>
              <a:spcAft>
                <a:spcPts val="0"/>
              </a:spcAft>
              <a:buClr>
                <a:schemeClr val="dk1"/>
              </a:buClr>
              <a:buSzPts val="2400"/>
              <a:buFont typeface="Sniglet"/>
              <a:buChar char="×"/>
              <a:defRPr sz="2400">
                <a:solidFill>
                  <a:schemeClr val="dk1"/>
                </a:solidFill>
                <a:latin typeface="Sniglet"/>
                <a:ea typeface="Sniglet"/>
                <a:cs typeface="Sniglet"/>
                <a:sym typeface="Sniglet"/>
              </a:defRPr>
            </a:lvl3pPr>
            <a:lvl4pPr indent="-342900" lvl="3" marL="18288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4pPr>
            <a:lvl5pPr indent="-342900" lvl="4" marL="22860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5pPr>
            <a:lvl6pPr indent="-342900" lvl="5" marL="27432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6pPr>
            <a:lvl7pPr indent="-342900" lvl="6" marL="32004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7pPr>
            <a:lvl8pPr indent="-342900" lvl="7" marL="36576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8pPr>
            <a:lvl9pPr indent="-342900" lvl="8" marL="41148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200">
                <a:solidFill>
                  <a:srgbClr val="FFFFFF"/>
                </a:solidFill>
                <a:latin typeface="Bangers"/>
                <a:ea typeface="Bangers"/>
                <a:cs typeface="Bangers"/>
                <a:sym typeface="Bangers"/>
              </a:defRPr>
            </a:lvl1pPr>
            <a:lvl2pPr lvl="1" algn="r">
              <a:buNone/>
              <a:defRPr sz="1200">
                <a:solidFill>
                  <a:srgbClr val="FFFFFF"/>
                </a:solidFill>
                <a:latin typeface="Bangers"/>
                <a:ea typeface="Bangers"/>
                <a:cs typeface="Bangers"/>
                <a:sym typeface="Bangers"/>
              </a:defRPr>
            </a:lvl2pPr>
            <a:lvl3pPr lvl="2" algn="r">
              <a:buNone/>
              <a:defRPr sz="1200">
                <a:solidFill>
                  <a:srgbClr val="FFFFFF"/>
                </a:solidFill>
                <a:latin typeface="Bangers"/>
                <a:ea typeface="Bangers"/>
                <a:cs typeface="Bangers"/>
                <a:sym typeface="Bangers"/>
              </a:defRPr>
            </a:lvl3pPr>
            <a:lvl4pPr lvl="3" algn="r">
              <a:buNone/>
              <a:defRPr sz="1200">
                <a:solidFill>
                  <a:srgbClr val="FFFFFF"/>
                </a:solidFill>
                <a:latin typeface="Bangers"/>
                <a:ea typeface="Bangers"/>
                <a:cs typeface="Bangers"/>
                <a:sym typeface="Bangers"/>
              </a:defRPr>
            </a:lvl4pPr>
            <a:lvl5pPr lvl="4" algn="r">
              <a:buNone/>
              <a:defRPr sz="1200">
                <a:solidFill>
                  <a:srgbClr val="FFFFFF"/>
                </a:solidFill>
                <a:latin typeface="Bangers"/>
                <a:ea typeface="Bangers"/>
                <a:cs typeface="Bangers"/>
                <a:sym typeface="Bangers"/>
              </a:defRPr>
            </a:lvl5pPr>
            <a:lvl6pPr lvl="5" algn="r">
              <a:buNone/>
              <a:defRPr sz="1200">
                <a:solidFill>
                  <a:srgbClr val="FFFFFF"/>
                </a:solidFill>
                <a:latin typeface="Bangers"/>
                <a:ea typeface="Bangers"/>
                <a:cs typeface="Bangers"/>
                <a:sym typeface="Bangers"/>
              </a:defRPr>
            </a:lvl6pPr>
            <a:lvl7pPr lvl="6" algn="r">
              <a:buNone/>
              <a:defRPr sz="1200">
                <a:solidFill>
                  <a:srgbClr val="FFFFFF"/>
                </a:solidFill>
                <a:latin typeface="Bangers"/>
                <a:ea typeface="Bangers"/>
                <a:cs typeface="Bangers"/>
                <a:sym typeface="Bangers"/>
              </a:defRPr>
            </a:lvl7pPr>
            <a:lvl8pPr lvl="7" algn="r">
              <a:buNone/>
              <a:defRPr sz="1200">
                <a:solidFill>
                  <a:srgbClr val="FFFFFF"/>
                </a:solidFill>
                <a:latin typeface="Bangers"/>
                <a:ea typeface="Bangers"/>
                <a:cs typeface="Bangers"/>
                <a:sym typeface="Bangers"/>
              </a:defRPr>
            </a:lvl8pPr>
            <a:lvl9pPr lvl="8" algn="r">
              <a:buNone/>
              <a:defRPr sz="1200">
                <a:solidFill>
                  <a:srgbClr val="FFFFFF"/>
                </a:solidFill>
                <a:latin typeface="Bangers"/>
                <a:ea typeface="Bangers"/>
                <a:cs typeface="Bangers"/>
                <a:sym typeface="Bangers"/>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hyperlink" Target="http://drive.google.com/file/d/1FH9750_7I4G3LaoremX3PS6UeThAdYQa/view" TargetMode="External"/><Relationship Id="rId4" Type="http://schemas.openxmlformats.org/officeDocument/2006/relationships/image" Target="../media/image3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3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hyperlink" Target="http://drive.google.com/file/d/1eAjWZFkmV0Milg95u3peaudaudYU3k_e/view" TargetMode="Externa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5C4CA"/>
        </a:solidFill>
      </p:bgPr>
    </p:bg>
    <p:spTree>
      <p:nvGrpSpPr>
        <p:cNvPr id="69" name="Shape 69"/>
        <p:cNvGrpSpPr/>
        <p:nvPr/>
      </p:nvGrpSpPr>
      <p:grpSpPr>
        <a:xfrm>
          <a:off x="0" y="0"/>
          <a:ext cx="0" cy="0"/>
          <a:chOff x="0" y="0"/>
          <a:chExt cx="0" cy="0"/>
        </a:xfrm>
      </p:grpSpPr>
      <p:sp>
        <p:nvSpPr>
          <p:cNvPr id="70" name="Google Shape;70;p11"/>
          <p:cNvSpPr txBox="1"/>
          <p:nvPr>
            <p:ph type="ctrTitle"/>
          </p:nvPr>
        </p:nvSpPr>
        <p:spPr>
          <a:xfrm>
            <a:off x="2412950" y="1137275"/>
            <a:ext cx="2924100" cy="1230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Grupo 5</a:t>
            </a:r>
            <a:endParaRPr/>
          </a:p>
        </p:txBody>
      </p:sp>
      <p:sp>
        <p:nvSpPr>
          <p:cNvPr id="71" name="Google Shape;71;p11"/>
          <p:cNvSpPr txBox="1"/>
          <p:nvPr>
            <p:ph type="ctrTitle"/>
          </p:nvPr>
        </p:nvSpPr>
        <p:spPr>
          <a:xfrm rot="-266271">
            <a:off x="4992916" y="2314900"/>
            <a:ext cx="2458070" cy="1899895"/>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2000"/>
              <a:t>Etcheverri, Franco</a:t>
            </a:r>
            <a:endParaRPr sz="2000"/>
          </a:p>
          <a:p>
            <a:pPr indent="0" lvl="0" marL="0">
              <a:spcBef>
                <a:spcPts val="0"/>
              </a:spcBef>
              <a:spcAft>
                <a:spcPts val="0"/>
              </a:spcAft>
              <a:buNone/>
            </a:pPr>
            <a:r>
              <a:rPr lang="en" sz="2000"/>
              <a:t>Fullone, josefina</a:t>
            </a:r>
            <a:endParaRPr sz="2000"/>
          </a:p>
          <a:p>
            <a:pPr indent="0" lvl="0" marL="0">
              <a:spcBef>
                <a:spcPts val="0"/>
              </a:spcBef>
              <a:spcAft>
                <a:spcPts val="0"/>
              </a:spcAft>
              <a:buNone/>
            </a:pPr>
            <a:r>
              <a:rPr lang="en" sz="2000"/>
              <a:t>Luques, agustin</a:t>
            </a:r>
            <a:endParaRPr sz="2000"/>
          </a:p>
          <a:p>
            <a:pPr indent="0" lvl="0" marL="0" rtl="0">
              <a:spcBef>
                <a:spcPts val="0"/>
              </a:spcBef>
              <a:spcAft>
                <a:spcPts val="0"/>
              </a:spcAft>
              <a:buNone/>
            </a:pPr>
            <a:r>
              <a:rPr lang="en" sz="2000"/>
              <a:t>Martins forgan, diego</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E7CC3"/>
        </a:solidFill>
      </p:bgPr>
    </p:bg>
    <p:spTree>
      <p:nvGrpSpPr>
        <p:cNvPr id="130" name="Shape 130"/>
        <p:cNvGrpSpPr/>
        <p:nvPr/>
      </p:nvGrpSpPr>
      <p:grpSpPr>
        <a:xfrm>
          <a:off x="0" y="0"/>
          <a:ext cx="0" cy="0"/>
          <a:chOff x="0" y="0"/>
          <a:chExt cx="0" cy="0"/>
        </a:xfrm>
      </p:grpSpPr>
      <p:sp>
        <p:nvSpPr>
          <p:cNvPr id="131" name="Google Shape;131;p20"/>
          <p:cNvSpPr txBox="1"/>
          <p:nvPr>
            <p:ph idx="1" type="body"/>
          </p:nvPr>
        </p:nvSpPr>
        <p:spPr>
          <a:xfrm>
            <a:off x="2577125" y="1243750"/>
            <a:ext cx="4158000" cy="2800200"/>
          </a:xfrm>
          <a:prstGeom prst="rect">
            <a:avLst/>
          </a:prstGeom>
        </p:spPr>
        <p:txBody>
          <a:bodyPr anchorCtr="0" anchor="ctr" bIns="91425" lIns="91425" spcFirstLastPara="1" rIns="91425" wrap="square" tIns="91425">
            <a:noAutofit/>
          </a:bodyPr>
          <a:lstStyle/>
          <a:p>
            <a:pPr indent="0" lvl="0" marL="0">
              <a:spcBef>
                <a:spcPts val="600"/>
              </a:spcBef>
              <a:spcAft>
                <a:spcPts val="0"/>
              </a:spcAft>
              <a:buNone/>
            </a:pPr>
            <a:r>
              <a:rPr lang="en" sz="2200"/>
              <a:t>“p</a:t>
            </a:r>
            <a:r>
              <a:rPr lang="en" sz="2200"/>
              <a:t>rograma informático que ejecuta acuerdos establecidos entre dos o más partes haciendo que ciertas acciones sucedan como resultado de que se cumplan una serie de condiciones específicas</a:t>
            </a:r>
            <a:r>
              <a:rPr lang="en" sz="2200">
                <a:solidFill>
                  <a:schemeClr val="dk1"/>
                </a:solidFill>
              </a:rPr>
              <a:t>”</a:t>
            </a:r>
            <a:endParaRPr sz="2200"/>
          </a:p>
        </p:txBody>
      </p:sp>
      <p:sp>
        <p:nvSpPr>
          <p:cNvPr id="132" name="Google Shape;132;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136" name="Shape 136"/>
        <p:cNvGrpSpPr/>
        <p:nvPr/>
      </p:nvGrpSpPr>
      <p:grpSpPr>
        <a:xfrm>
          <a:off x="0" y="0"/>
          <a:ext cx="0" cy="0"/>
          <a:chOff x="0" y="0"/>
          <a:chExt cx="0" cy="0"/>
        </a:xfrm>
      </p:grpSpPr>
      <p:sp>
        <p:nvSpPr>
          <p:cNvPr id="137" name="Google Shape;137;p21"/>
          <p:cNvSpPr txBox="1"/>
          <p:nvPr>
            <p:ph type="ctrTitle"/>
          </p:nvPr>
        </p:nvSpPr>
        <p:spPr>
          <a:xfrm>
            <a:off x="4101125" y="1153675"/>
            <a:ext cx="3767400" cy="1665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7200"/>
              <a:t>2</a:t>
            </a:r>
            <a:r>
              <a:rPr lang="en" sz="7200"/>
              <a:t>.</a:t>
            </a:r>
            <a:endParaRPr sz="7200"/>
          </a:p>
          <a:p>
            <a:pPr indent="0" lvl="0" marL="0" rtl="0">
              <a:spcBef>
                <a:spcPts val="0"/>
              </a:spcBef>
              <a:spcAft>
                <a:spcPts val="0"/>
              </a:spcAft>
              <a:buNone/>
            </a:pPr>
            <a:r>
              <a:rPr lang="en"/>
              <a:t>¿cómo funcionan?</a:t>
            </a:r>
            <a:endParaRPr/>
          </a:p>
        </p:txBody>
      </p:sp>
      <p:sp>
        <p:nvSpPr>
          <p:cNvPr id="138" name="Google Shape;138;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142" name="Shape 142"/>
        <p:cNvGrpSpPr/>
        <p:nvPr/>
      </p:nvGrpSpPr>
      <p:grpSpPr>
        <a:xfrm>
          <a:off x="0" y="0"/>
          <a:ext cx="0" cy="0"/>
          <a:chOff x="0" y="0"/>
          <a:chExt cx="0" cy="0"/>
        </a:xfrm>
      </p:grpSpPr>
      <p:sp>
        <p:nvSpPr>
          <p:cNvPr id="143" name="Google Shape;143;p22"/>
          <p:cNvSpPr txBox="1"/>
          <p:nvPr>
            <p:ph idx="4294967295" type="ctrTitle"/>
          </p:nvPr>
        </p:nvSpPr>
        <p:spPr>
          <a:xfrm>
            <a:off x="914400" y="2211225"/>
            <a:ext cx="4503600" cy="1724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8000">
                <a:solidFill>
                  <a:srgbClr val="000000"/>
                </a:solidFill>
              </a:rPr>
              <a:t>Ethereum</a:t>
            </a:r>
            <a:endParaRPr sz="8000">
              <a:solidFill>
                <a:srgbClr val="000000"/>
              </a:solidFill>
            </a:endParaRPr>
          </a:p>
        </p:txBody>
      </p:sp>
      <p:pic>
        <p:nvPicPr>
          <p:cNvPr id="144" name="Google Shape;144;p22"/>
          <p:cNvPicPr preferRelativeResize="0"/>
          <p:nvPr/>
        </p:nvPicPr>
        <p:blipFill rotWithShape="1">
          <a:blip r:embed="rId3">
            <a:alphaModFix/>
          </a:blip>
          <a:srcRect b="0" l="16506" r="22110" t="0"/>
          <a:stretch/>
        </p:blipFill>
        <p:spPr>
          <a:xfrm>
            <a:off x="5686350" y="290300"/>
            <a:ext cx="3162000" cy="2515200"/>
          </a:xfrm>
          <a:prstGeom prst="wedgeEllipseCallout">
            <a:avLst>
              <a:gd fmla="val -60049" name="adj1"/>
              <a:gd fmla="val 34410" name="adj2"/>
            </a:avLst>
          </a:prstGeom>
          <a:noFill/>
          <a:ln cap="flat" cmpd="sng" w="76200">
            <a:solidFill>
              <a:srgbClr val="000000"/>
            </a:solidFill>
            <a:prstDash val="solid"/>
            <a:miter lim="8000"/>
            <a:headEnd len="sm" w="sm" type="none"/>
            <a:tailEnd len="sm" w="sm" type="none"/>
          </a:ln>
        </p:spPr>
      </p:pic>
      <p:sp>
        <p:nvSpPr>
          <p:cNvPr id="145" name="Google Shape;145;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149" name="Shape 149"/>
        <p:cNvGrpSpPr/>
        <p:nvPr/>
      </p:nvGrpSpPr>
      <p:grpSpPr>
        <a:xfrm>
          <a:off x="0" y="0"/>
          <a:ext cx="0" cy="0"/>
          <a:chOff x="0" y="0"/>
          <a:chExt cx="0" cy="0"/>
        </a:xfrm>
      </p:grpSpPr>
      <p:sp>
        <p:nvSpPr>
          <p:cNvPr id="150" name="Google Shape;150;p23"/>
          <p:cNvSpPr txBox="1"/>
          <p:nvPr>
            <p:ph type="title"/>
          </p:nvPr>
        </p:nvSpPr>
        <p:spPr>
          <a:xfrm rot="161729">
            <a:off x="976261" y="876906"/>
            <a:ext cx="7029878" cy="760139"/>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Ethereum</a:t>
            </a:r>
            <a:endParaRPr/>
          </a:p>
        </p:txBody>
      </p:sp>
      <p:sp>
        <p:nvSpPr>
          <p:cNvPr id="151" name="Google Shape;151;p23"/>
          <p:cNvSpPr txBox="1"/>
          <p:nvPr>
            <p:ph idx="1" type="body"/>
          </p:nvPr>
        </p:nvSpPr>
        <p:spPr>
          <a:xfrm>
            <a:off x="2829800" y="2778250"/>
            <a:ext cx="5190300" cy="1359300"/>
          </a:xfrm>
          <a:prstGeom prst="rect">
            <a:avLst/>
          </a:prstGeom>
        </p:spPr>
        <p:txBody>
          <a:bodyPr anchorCtr="0" anchor="t" bIns="91425" lIns="91425" spcFirstLastPara="1" rIns="91425" wrap="square" tIns="91425">
            <a:noAutofit/>
          </a:bodyPr>
          <a:lstStyle/>
          <a:p>
            <a:pPr indent="0" lvl="0" marL="0" algn="just">
              <a:spcBef>
                <a:spcPts val="600"/>
              </a:spcBef>
              <a:spcAft>
                <a:spcPts val="0"/>
              </a:spcAft>
              <a:buNone/>
            </a:pPr>
            <a:r>
              <a:rPr lang="en" sz="2400"/>
              <a:t>“Ether”: token utilizado como medio de pago por el procesamiento computacional necesario</a:t>
            </a:r>
            <a:endParaRPr sz="2400"/>
          </a:p>
        </p:txBody>
      </p:sp>
      <p:sp>
        <p:nvSpPr>
          <p:cNvPr id="152" name="Google Shape;15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53" name="Google Shape;153;p23"/>
          <p:cNvPicPr preferRelativeResize="0"/>
          <p:nvPr/>
        </p:nvPicPr>
        <p:blipFill>
          <a:blip r:embed="rId3">
            <a:alphaModFix/>
          </a:blip>
          <a:stretch>
            <a:fillRect/>
          </a:stretch>
        </p:blipFill>
        <p:spPr>
          <a:xfrm>
            <a:off x="1052050" y="2643500"/>
            <a:ext cx="1561150" cy="1628800"/>
          </a:xfrm>
          <a:prstGeom prst="rect">
            <a:avLst/>
          </a:prstGeom>
          <a:noFill/>
          <a:ln>
            <a:noFill/>
          </a:ln>
        </p:spPr>
      </p:pic>
      <p:sp>
        <p:nvSpPr>
          <p:cNvPr id="154" name="Google Shape;154;p23"/>
          <p:cNvSpPr txBox="1"/>
          <p:nvPr>
            <p:ph idx="1" type="body"/>
          </p:nvPr>
        </p:nvSpPr>
        <p:spPr>
          <a:xfrm>
            <a:off x="1204450" y="1553600"/>
            <a:ext cx="6968100" cy="10899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n" sz="2400"/>
              <a:t>Plataforma pública basada en blockchain más utilizada para generar y ejecutar Smart Contracts</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158" name="Shape 158"/>
        <p:cNvGrpSpPr/>
        <p:nvPr/>
      </p:nvGrpSpPr>
      <p:grpSpPr>
        <a:xfrm>
          <a:off x="0" y="0"/>
          <a:ext cx="0" cy="0"/>
          <a:chOff x="0" y="0"/>
          <a:chExt cx="0" cy="0"/>
        </a:xfrm>
      </p:grpSpPr>
      <p:sp>
        <p:nvSpPr>
          <p:cNvPr id="159" name="Google Shape;159;p24"/>
          <p:cNvSpPr txBox="1"/>
          <p:nvPr>
            <p:ph type="title"/>
          </p:nvPr>
        </p:nvSpPr>
        <p:spPr>
          <a:xfrm rot="161729">
            <a:off x="976261" y="876906"/>
            <a:ext cx="7029878" cy="760139"/>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Proceso de Ethereum</a:t>
            </a:r>
            <a:endParaRPr/>
          </a:p>
        </p:txBody>
      </p:sp>
      <p:sp>
        <p:nvSpPr>
          <p:cNvPr id="160" name="Google Shape;160;p24"/>
          <p:cNvSpPr/>
          <p:nvPr/>
        </p:nvSpPr>
        <p:spPr>
          <a:xfrm rot="-152142">
            <a:off x="1333737" y="2074150"/>
            <a:ext cx="2264818" cy="1840197"/>
          </a:xfrm>
          <a:prstGeom prst="homePlate">
            <a:avLst>
              <a:gd fmla="val 30129" name="adj"/>
            </a:avLst>
          </a:prstGeom>
          <a:solidFill>
            <a:srgbClr val="A6CD02"/>
          </a:solidFill>
          <a:ln cap="flat" cmpd="sng" w="7620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sz="1800">
                <a:latin typeface="Sniglet"/>
                <a:ea typeface="Sniglet"/>
                <a:cs typeface="Sniglet"/>
                <a:sym typeface="Sniglet"/>
              </a:rPr>
              <a:t>Escribir el código del contrato</a:t>
            </a:r>
            <a:endParaRPr sz="1800">
              <a:latin typeface="Sniglet"/>
              <a:ea typeface="Sniglet"/>
              <a:cs typeface="Sniglet"/>
              <a:sym typeface="Sniglet"/>
            </a:endParaRPr>
          </a:p>
        </p:txBody>
      </p:sp>
      <p:sp>
        <p:nvSpPr>
          <p:cNvPr id="161" name="Google Shape;161;p24"/>
          <p:cNvSpPr/>
          <p:nvPr/>
        </p:nvSpPr>
        <p:spPr>
          <a:xfrm rot="-151848">
            <a:off x="3295742" y="1983872"/>
            <a:ext cx="2425466" cy="1840197"/>
          </a:xfrm>
          <a:prstGeom prst="chevron">
            <a:avLst>
              <a:gd fmla="val 29853" name="adj"/>
            </a:avLst>
          </a:prstGeom>
          <a:solidFill>
            <a:srgbClr val="FAD900"/>
          </a:solidFill>
          <a:ln cap="flat" cmpd="sng" w="7620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sz="1800">
                <a:latin typeface="Sniglet"/>
                <a:ea typeface="Sniglet"/>
                <a:cs typeface="Sniglet"/>
                <a:sym typeface="Sniglet"/>
              </a:rPr>
              <a:t>Hacer un deploy del contrato</a:t>
            </a:r>
            <a:endParaRPr sz="1800">
              <a:latin typeface="Sniglet"/>
              <a:ea typeface="Sniglet"/>
              <a:cs typeface="Sniglet"/>
              <a:sym typeface="Sniglet"/>
            </a:endParaRPr>
          </a:p>
        </p:txBody>
      </p:sp>
      <p:sp>
        <p:nvSpPr>
          <p:cNvPr id="162" name="Google Shape;162;p24"/>
          <p:cNvSpPr/>
          <p:nvPr/>
        </p:nvSpPr>
        <p:spPr>
          <a:xfrm rot="-151759">
            <a:off x="5453678" y="1891089"/>
            <a:ext cx="2610443" cy="1840197"/>
          </a:xfrm>
          <a:prstGeom prst="chevron">
            <a:avLst>
              <a:gd fmla="val 29853" name="adj"/>
            </a:avLst>
          </a:prstGeom>
          <a:solidFill>
            <a:srgbClr val="FFA300"/>
          </a:solidFill>
          <a:ln cap="flat" cmpd="sng" w="7620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sz="1800">
                <a:latin typeface="Sniglet"/>
                <a:ea typeface="Sniglet"/>
                <a:cs typeface="Sniglet"/>
                <a:sym typeface="Sniglet"/>
              </a:rPr>
              <a:t>Llamar a los métodos del contrato</a:t>
            </a:r>
            <a:endParaRPr sz="1800">
              <a:latin typeface="Sniglet"/>
              <a:ea typeface="Sniglet"/>
              <a:cs typeface="Sniglet"/>
              <a:sym typeface="Sniglet"/>
            </a:endParaRPr>
          </a:p>
        </p:txBody>
      </p:sp>
      <p:sp>
        <p:nvSpPr>
          <p:cNvPr id="163" name="Google Shape;163;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64" name="Google Shape;164;p24"/>
          <p:cNvPicPr preferRelativeResize="0"/>
          <p:nvPr/>
        </p:nvPicPr>
        <p:blipFill>
          <a:blip r:embed="rId3">
            <a:alphaModFix/>
          </a:blip>
          <a:stretch>
            <a:fillRect/>
          </a:stretch>
        </p:blipFill>
        <p:spPr>
          <a:xfrm>
            <a:off x="4216847" y="3497100"/>
            <a:ext cx="548700" cy="572497"/>
          </a:xfrm>
          <a:prstGeom prst="rect">
            <a:avLst/>
          </a:prstGeom>
          <a:noFill/>
          <a:ln>
            <a:noFill/>
          </a:ln>
        </p:spPr>
      </p:pic>
      <p:pic>
        <p:nvPicPr>
          <p:cNvPr id="165" name="Google Shape;165;p24"/>
          <p:cNvPicPr preferRelativeResize="0"/>
          <p:nvPr/>
        </p:nvPicPr>
        <p:blipFill>
          <a:blip r:embed="rId3">
            <a:alphaModFix/>
          </a:blip>
          <a:stretch>
            <a:fillRect/>
          </a:stretch>
        </p:blipFill>
        <p:spPr>
          <a:xfrm>
            <a:off x="6859722" y="3391050"/>
            <a:ext cx="548700" cy="572497"/>
          </a:xfrm>
          <a:prstGeom prst="rect">
            <a:avLst/>
          </a:prstGeom>
          <a:noFill/>
          <a:ln>
            <a:noFill/>
          </a:ln>
        </p:spPr>
      </p:pic>
      <p:pic>
        <p:nvPicPr>
          <p:cNvPr id="166" name="Google Shape;166;p24"/>
          <p:cNvPicPr preferRelativeResize="0"/>
          <p:nvPr/>
        </p:nvPicPr>
        <p:blipFill>
          <a:blip r:embed="rId3">
            <a:alphaModFix/>
          </a:blip>
          <a:stretch>
            <a:fillRect/>
          </a:stretch>
        </p:blipFill>
        <p:spPr>
          <a:xfrm>
            <a:off x="6144022" y="3391050"/>
            <a:ext cx="548700" cy="572497"/>
          </a:xfrm>
          <a:prstGeom prst="rect">
            <a:avLst/>
          </a:prstGeom>
          <a:noFill/>
          <a:ln>
            <a:noFill/>
          </a:ln>
        </p:spPr>
      </p:pic>
      <p:pic>
        <p:nvPicPr>
          <p:cNvPr id="167" name="Google Shape;167;p24"/>
          <p:cNvPicPr preferRelativeResize="0"/>
          <p:nvPr/>
        </p:nvPicPr>
        <p:blipFill>
          <a:blip r:embed="rId3">
            <a:alphaModFix/>
          </a:blip>
          <a:stretch>
            <a:fillRect/>
          </a:stretch>
        </p:blipFill>
        <p:spPr>
          <a:xfrm>
            <a:off x="6407938" y="3311113"/>
            <a:ext cx="701925" cy="732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9999"/>
        </a:solidFill>
      </p:bgPr>
    </p:bg>
    <p:spTree>
      <p:nvGrpSpPr>
        <p:cNvPr id="171" name="Shape 171"/>
        <p:cNvGrpSpPr/>
        <p:nvPr/>
      </p:nvGrpSpPr>
      <p:grpSpPr>
        <a:xfrm>
          <a:off x="0" y="0"/>
          <a:ext cx="0" cy="0"/>
          <a:chOff x="0" y="0"/>
          <a:chExt cx="0" cy="0"/>
        </a:xfrm>
      </p:grpSpPr>
      <p:sp>
        <p:nvSpPr>
          <p:cNvPr id="172" name="Google Shape;172;p25"/>
          <p:cNvSpPr txBox="1"/>
          <p:nvPr>
            <p:ph type="ctrTitle"/>
          </p:nvPr>
        </p:nvSpPr>
        <p:spPr>
          <a:xfrm>
            <a:off x="4101125" y="1153675"/>
            <a:ext cx="3767400" cy="1665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7200"/>
              <a:t>3</a:t>
            </a:r>
            <a:r>
              <a:rPr lang="en" sz="7200"/>
              <a:t>.</a:t>
            </a:r>
            <a:endParaRPr sz="7200"/>
          </a:p>
          <a:p>
            <a:pPr indent="0" lvl="0" marL="0" rtl="0">
              <a:spcBef>
                <a:spcPts val="0"/>
              </a:spcBef>
              <a:spcAft>
                <a:spcPts val="0"/>
              </a:spcAft>
              <a:buNone/>
            </a:pPr>
            <a:r>
              <a:rPr lang="en"/>
              <a:t>Pilares de seguridad</a:t>
            </a:r>
            <a:endParaRPr/>
          </a:p>
        </p:txBody>
      </p:sp>
      <p:sp>
        <p:nvSpPr>
          <p:cNvPr id="173" name="Google Shape;17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9999"/>
        </a:solidFill>
      </p:bgPr>
    </p:bg>
    <p:spTree>
      <p:nvGrpSpPr>
        <p:cNvPr id="177" name="Shape 177"/>
        <p:cNvGrpSpPr/>
        <p:nvPr/>
      </p:nvGrpSpPr>
      <p:grpSpPr>
        <a:xfrm>
          <a:off x="0" y="0"/>
          <a:ext cx="0" cy="0"/>
          <a:chOff x="0" y="0"/>
          <a:chExt cx="0" cy="0"/>
        </a:xfrm>
      </p:grpSpPr>
      <p:sp>
        <p:nvSpPr>
          <p:cNvPr id="178" name="Google Shape;178;p26"/>
          <p:cNvSpPr txBox="1"/>
          <p:nvPr>
            <p:ph idx="1" type="body"/>
          </p:nvPr>
        </p:nvSpPr>
        <p:spPr>
          <a:xfrm>
            <a:off x="975300" y="1759150"/>
            <a:ext cx="4459500" cy="25101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n" sz="2400">
                <a:solidFill>
                  <a:srgbClr val="CC0000"/>
                </a:solidFill>
              </a:rPr>
              <a:t>Digital Signature: </a:t>
            </a:r>
            <a:r>
              <a:rPr lang="en" sz="2400">
                <a:solidFill>
                  <a:srgbClr val="000000"/>
                </a:solidFill>
              </a:rPr>
              <a:t>forma de probar que alguien es quien realmente dice ser mediante la utilización de funciones matemáticas y criptográficas</a:t>
            </a:r>
            <a:endParaRPr sz="2400">
              <a:solidFill>
                <a:srgbClr val="000000"/>
              </a:solidFill>
            </a:endParaRPr>
          </a:p>
        </p:txBody>
      </p:sp>
      <p:pic>
        <p:nvPicPr>
          <p:cNvPr id="179" name="Google Shape;179;p26"/>
          <p:cNvPicPr preferRelativeResize="0"/>
          <p:nvPr/>
        </p:nvPicPr>
        <p:blipFill rotWithShape="1">
          <a:blip r:embed="rId3">
            <a:alphaModFix/>
          </a:blip>
          <a:srcRect b="0" l="16900" r="1179" t="0"/>
          <a:stretch/>
        </p:blipFill>
        <p:spPr>
          <a:xfrm>
            <a:off x="5713650" y="1759149"/>
            <a:ext cx="3177900" cy="3177900"/>
          </a:xfrm>
          <a:prstGeom prst="ellipse">
            <a:avLst/>
          </a:prstGeom>
          <a:noFill/>
          <a:ln cap="flat" cmpd="sng" w="76200">
            <a:solidFill>
              <a:srgbClr val="000000"/>
            </a:solidFill>
            <a:prstDash val="solid"/>
            <a:round/>
            <a:headEnd len="sm" w="sm" type="none"/>
            <a:tailEnd len="sm" w="sm" type="none"/>
          </a:ln>
        </p:spPr>
      </p:pic>
      <p:sp>
        <p:nvSpPr>
          <p:cNvPr id="180" name="Google Shape;180;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81" name="Google Shape;181;p26"/>
          <p:cNvSpPr txBox="1"/>
          <p:nvPr>
            <p:ph type="title"/>
          </p:nvPr>
        </p:nvSpPr>
        <p:spPr>
          <a:xfrm rot="161729">
            <a:off x="976261" y="876906"/>
            <a:ext cx="7029878" cy="760139"/>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Autenticación</a:t>
            </a:r>
            <a:endParaRPr/>
          </a:p>
        </p:txBody>
      </p:sp>
      <p:sp>
        <p:nvSpPr>
          <p:cNvPr id="182" name="Google Shape;182;p26"/>
          <p:cNvSpPr txBox="1"/>
          <p:nvPr>
            <p:ph type="title"/>
          </p:nvPr>
        </p:nvSpPr>
        <p:spPr>
          <a:xfrm rot="-537406">
            <a:off x="5866098" y="783071"/>
            <a:ext cx="2140805" cy="795409"/>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4000">
                <a:solidFill>
                  <a:srgbClr val="6AA84F"/>
                </a:solidFill>
              </a:rPr>
              <a:t>+</a:t>
            </a:r>
            <a:r>
              <a:rPr b="1" lang="en" sz="2600">
                <a:solidFill>
                  <a:srgbClr val="6AA84F"/>
                </a:solidFill>
              </a:rPr>
              <a:t> </a:t>
            </a:r>
            <a:r>
              <a:rPr lang="en" sz="2600">
                <a:solidFill>
                  <a:srgbClr val="6AA84F"/>
                </a:solidFill>
              </a:rPr>
              <a:t>no repudio</a:t>
            </a:r>
            <a:endParaRPr b="1" sz="2600">
              <a:solidFill>
                <a:srgbClr val="CC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9999"/>
        </a:solidFill>
      </p:bgPr>
    </p:bg>
    <p:spTree>
      <p:nvGrpSpPr>
        <p:cNvPr id="186" name="Shape 186"/>
        <p:cNvGrpSpPr/>
        <p:nvPr/>
      </p:nvGrpSpPr>
      <p:grpSpPr>
        <a:xfrm>
          <a:off x="0" y="0"/>
          <a:ext cx="0" cy="0"/>
          <a:chOff x="0" y="0"/>
          <a:chExt cx="0" cy="0"/>
        </a:xfrm>
      </p:grpSpPr>
      <p:sp>
        <p:nvSpPr>
          <p:cNvPr id="187" name="Google Shape;187;p27"/>
          <p:cNvSpPr txBox="1"/>
          <p:nvPr>
            <p:ph type="title"/>
          </p:nvPr>
        </p:nvSpPr>
        <p:spPr>
          <a:xfrm rot="161728">
            <a:off x="976205" y="879306"/>
            <a:ext cx="7131991" cy="760139"/>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highlight>
                  <a:srgbClr val="FFFFFF"/>
                </a:highlight>
              </a:rPr>
              <a:t>Elliptic Curve Digital Signature Algorithm (</a:t>
            </a:r>
            <a:r>
              <a:rPr lang="en"/>
              <a:t>ECDSA)</a:t>
            </a:r>
            <a:endParaRPr/>
          </a:p>
        </p:txBody>
      </p:sp>
      <p:sp>
        <p:nvSpPr>
          <p:cNvPr id="188" name="Google Shape;188;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89" name="Google Shape;189;p27"/>
          <p:cNvSpPr txBox="1"/>
          <p:nvPr>
            <p:ph idx="4294967295" type="body"/>
          </p:nvPr>
        </p:nvSpPr>
        <p:spPr>
          <a:xfrm>
            <a:off x="1073625" y="1919400"/>
            <a:ext cx="6867300" cy="2462700"/>
          </a:xfrm>
          <a:prstGeom prst="rect">
            <a:avLst/>
          </a:prstGeom>
        </p:spPr>
        <p:txBody>
          <a:bodyPr anchorCtr="0" anchor="t" bIns="91425" lIns="91425" spcFirstLastPara="1" rIns="91425" wrap="square" tIns="91425">
            <a:noAutofit/>
          </a:bodyPr>
          <a:lstStyle/>
          <a:p>
            <a:pPr indent="-381000" lvl="0" marL="457200" rtl="0" algn="just">
              <a:lnSpc>
                <a:spcPct val="115000"/>
              </a:lnSpc>
              <a:spcBef>
                <a:spcPts val="600"/>
              </a:spcBef>
              <a:spcAft>
                <a:spcPts val="0"/>
              </a:spcAft>
              <a:buSzPts val="2400"/>
              <a:buChar char="×"/>
            </a:pPr>
            <a:r>
              <a:rPr lang="en" sz="2400"/>
              <a:t>Implementación más eficiente que la mayoría de los algoritmos similares (Ej: RSA)</a:t>
            </a:r>
            <a:endParaRPr sz="2400"/>
          </a:p>
          <a:p>
            <a:pPr indent="-381000" lvl="0" marL="457200" rtl="0" algn="just">
              <a:lnSpc>
                <a:spcPct val="115000"/>
              </a:lnSpc>
              <a:spcBef>
                <a:spcPts val="0"/>
              </a:spcBef>
              <a:spcAft>
                <a:spcPts val="0"/>
              </a:spcAft>
              <a:buSzPts val="2400"/>
              <a:buChar char="×"/>
            </a:pPr>
            <a:r>
              <a:rPr lang="en" sz="2400"/>
              <a:t>Tamaño de clave </a:t>
            </a:r>
            <a:r>
              <a:rPr lang="en" sz="2400"/>
              <a:t>relativamente</a:t>
            </a:r>
            <a:r>
              <a:rPr lang="en" sz="2400"/>
              <a:t> chico</a:t>
            </a:r>
            <a:endParaRPr sz="2400"/>
          </a:p>
          <a:p>
            <a:pPr indent="-381000" lvl="0" marL="457200" rtl="0" algn="just">
              <a:lnSpc>
                <a:spcPct val="115000"/>
              </a:lnSpc>
              <a:spcBef>
                <a:spcPts val="0"/>
              </a:spcBef>
              <a:spcAft>
                <a:spcPts val="0"/>
              </a:spcAft>
              <a:buSzPts val="2400"/>
              <a:buChar char="×"/>
            </a:pPr>
            <a:r>
              <a:rPr lang="en" sz="2400"/>
              <a:t>El “</a:t>
            </a:r>
            <a:r>
              <a:rPr lang="en" sz="2400">
                <a:solidFill>
                  <a:srgbClr val="000000"/>
                </a:solidFill>
                <a:highlight>
                  <a:srgbClr val="FFFFFF"/>
                </a:highlight>
              </a:rPr>
              <a:t>SEC Group’s curve secp256k1” usado en Ethereum es matemáticamente seguro</a:t>
            </a:r>
            <a:endParaRPr sz="240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9999"/>
        </a:solidFill>
      </p:bgPr>
    </p:bg>
    <p:spTree>
      <p:nvGrpSpPr>
        <p:cNvPr id="193" name="Shape 193"/>
        <p:cNvGrpSpPr/>
        <p:nvPr/>
      </p:nvGrpSpPr>
      <p:grpSpPr>
        <a:xfrm>
          <a:off x="0" y="0"/>
          <a:ext cx="0" cy="0"/>
          <a:chOff x="0" y="0"/>
          <a:chExt cx="0" cy="0"/>
        </a:xfrm>
      </p:grpSpPr>
      <p:sp>
        <p:nvSpPr>
          <p:cNvPr id="194" name="Google Shape;194;p28"/>
          <p:cNvSpPr txBox="1"/>
          <p:nvPr>
            <p:ph idx="1" type="body"/>
          </p:nvPr>
        </p:nvSpPr>
        <p:spPr>
          <a:xfrm>
            <a:off x="975300" y="1606750"/>
            <a:ext cx="6984000" cy="2510100"/>
          </a:xfrm>
          <a:prstGeom prst="rect">
            <a:avLst/>
          </a:prstGeom>
        </p:spPr>
        <p:txBody>
          <a:bodyPr anchorCtr="0" anchor="t" bIns="91425" lIns="91425" spcFirstLastPara="1" rIns="91425" wrap="square" tIns="91425">
            <a:noAutofit/>
          </a:bodyPr>
          <a:lstStyle/>
          <a:p>
            <a:pPr indent="-381000" lvl="0" marL="457200" rtl="0" algn="just">
              <a:lnSpc>
                <a:spcPct val="115000"/>
              </a:lnSpc>
              <a:spcBef>
                <a:spcPts val="600"/>
              </a:spcBef>
              <a:spcAft>
                <a:spcPts val="0"/>
              </a:spcAft>
              <a:buSzPts val="2400"/>
              <a:buChar char="×"/>
            </a:pPr>
            <a:r>
              <a:rPr lang="en" sz="2400">
                <a:solidFill>
                  <a:srgbClr val="000000"/>
                </a:solidFill>
              </a:rPr>
              <a:t>La gran descentralización de la red brinda una disponibilidad teórica del 100%</a:t>
            </a:r>
            <a:endParaRPr sz="2400">
              <a:solidFill>
                <a:srgbClr val="000000"/>
              </a:solidFill>
            </a:endParaRPr>
          </a:p>
          <a:p>
            <a:pPr indent="0" lvl="0" marL="457200" rtl="0" algn="just">
              <a:lnSpc>
                <a:spcPct val="115000"/>
              </a:lnSpc>
              <a:spcBef>
                <a:spcPts val="600"/>
              </a:spcBef>
              <a:spcAft>
                <a:spcPts val="0"/>
              </a:spcAft>
              <a:buNone/>
            </a:pPr>
            <a:r>
              <a:t/>
            </a:r>
            <a:endParaRPr sz="600">
              <a:solidFill>
                <a:srgbClr val="000000"/>
              </a:solidFill>
            </a:endParaRPr>
          </a:p>
          <a:p>
            <a:pPr indent="-381000" lvl="0" marL="457200" rtl="0" algn="just">
              <a:lnSpc>
                <a:spcPct val="115000"/>
              </a:lnSpc>
              <a:spcBef>
                <a:spcPts val="600"/>
              </a:spcBef>
              <a:spcAft>
                <a:spcPts val="0"/>
              </a:spcAft>
              <a:buClr>
                <a:srgbClr val="000000"/>
              </a:buClr>
              <a:buSzPts val="2400"/>
              <a:buChar char="×"/>
            </a:pPr>
            <a:r>
              <a:rPr lang="en" sz="2400">
                <a:solidFill>
                  <a:srgbClr val="000000"/>
                </a:solidFill>
              </a:rPr>
              <a:t>Al momento existen 17 mil nodos ejecutando la blockchain Ethereum en 6 continentes.</a:t>
            </a:r>
            <a:endParaRPr sz="2400">
              <a:solidFill>
                <a:srgbClr val="000000"/>
              </a:solidFill>
            </a:endParaRPr>
          </a:p>
        </p:txBody>
      </p:sp>
      <p:sp>
        <p:nvSpPr>
          <p:cNvPr id="195" name="Google Shape;195;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96" name="Google Shape;196;p28"/>
          <p:cNvSpPr txBox="1"/>
          <p:nvPr>
            <p:ph type="title"/>
          </p:nvPr>
        </p:nvSpPr>
        <p:spPr>
          <a:xfrm rot="161729">
            <a:off x="976261" y="876906"/>
            <a:ext cx="7029878" cy="760139"/>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Disponibilidad</a:t>
            </a:r>
            <a:endParaRPr/>
          </a:p>
        </p:txBody>
      </p:sp>
      <p:pic>
        <p:nvPicPr>
          <p:cNvPr id="197" name="Google Shape;197;p28"/>
          <p:cNvPicPr preferRelativeResize="0"/>
          <p:nvPr/>
        </p:nvPicPr>
        <p:blipFill>
          <a:blip r:embed="rId3">
            <a:alphaModFix/>
          </a:blip>
          <a:stretch>
            <a:fillRect/>
          </a:stretch>
        </p:blipFill>
        <p:spPr>
          <a:xfrm>
            <a:off x="7000175" y="3196100"/>
            <a:ext cx="1196875" cy="1196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9999"/>
        </a:solidFill>
      </p:bgPr>
    </p:bg>
    <p:spTree>
      <p:nvGrpSpPr>
        <p:cNvPr id="201" name="Shape 201"/>
        <p:cNvGrpSpPr/>
        <p:nvPr/>
      </p:nvGrpSpPr>
      <p:grpSpPr>
        <a:xfrm>
          <a:off x="0" y="0"/>
          <a:ext cx="0" cy="0"/>
          <a:chOff x="0" y="0"/>
          <a:chExt cx="0" cy="0"/>
        </a:xfrm>
      </p:grpSpPr>
      <p:sp>
        <p:nvSpPr>
          <p:cNvPr id="202" name="Google Shape;202;p29"/>
          <p:cNvSpPr txBox="1"/>
          <p:nvPr>
            <p:ph type="title"/>
          </p:nvPr>
        </p:nvSpPr>
        <p:spPr>
          <a:xfrm rot="161575">
            <a:off x="620696" y="503856"/>
            <a:ext cx="2496657" cy="760139"/>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Integridad</a:t>
            </a:r>
            <a:endParaRPr/>
          </a:p>
        </p:txBody>
      </p:sp>
      <p:sp>
        <p:nvSpPr>
          <p:cNvPr id="203" name="Google Shape;20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04" name="Google Shape;204;p29"/>
          <p:cNvPicPr preferRelativeResize="0"/>
          <p:nvPr/>
        </p:nvPicPr>
        <p:blipFill>
          <a:blip r:embed="rId3">
            <a:alphaModFix/>
          </a:blip>
          <a:stretch>
            <a:fillRect/>
          </a:stretch>
        </p:blipFill>
        <p:spPr>
          <a:xfrm>
            <a:off x="1043100" y="674225"/>
            <a:ext cx="7057801" cy="424288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599"/>
        </a:solidFill>
      </p:bgPr>
    </p:bg>
    <p:spTree>
      <p:nvGrpSpPr>
        <p:cNvPr id="75" name="Shape 75"/>
        <p:cNvGrpSpPr/>
        <p:nvPr/>
      </p:nvGrpSpPr>
      <p:grpSpPr>
        <a:xfrm>
          <a:off x="0" y="0"/>
          <a:ext cx="0" cy="0"/>
          <a:chOff x="0" y="0"/>
          <a:chExt cx="0" cy="0"/>
        </a:xfrm>
      </p:grpSpPr>
      <p:sp>
        <p:nvSpPr>
          <p:cNvPr id="76" name="Google Shape;76;p12"/>
          <p:cNvSpPr txBox="1"/>
          <p:nvPr>
            <p:ph idx="4294967295" type="ctrTitle"/>
          </p:nvPr>
        </p:nvSpPr>
        <p:spPr>
          <a:xfrm>
            <a:off x="914400" y="1322650"/>
            <a:ext cx="4503600" cy="261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7000">
                <a:solidFill>
                  <a:srgbClr val="000000"/>
                </a:solidFill>
              </a:rPr>
              <a:t>Seguridad en blockchain</a:t>
            </a:r>
            <a:endParaRPr sz="7000">
              <a:solidFill>
                <a:srgbClr val="000000"/>
              </a:solidFill>
            </a:endParaRPr>
          </a:p>
        </p:txBody>
      </p:sp>
      <p:pic>
        <p:nvPicPr>
          <p:cNvPr id="77" name="Google Shape;77;p12"/>
          <p:cNvPicPr preferRelativeResize="0"/>
          <p:nvPr/>
        </p:nvPicPr>
        <p:blipFill rotWithShape="1">
          <a:blip r:embed="rId3">
            <a:alphaModFix/>
          </a:blip>
          <a:srcRect b="0" l="2857" r="2847" t="0"/>
          <a:stretch/>
        </p:blipFill>
        <p:spPr>
          <a:xfrm>
            <a:off x="6059200" y="1011350"/>
            <a:ext cx="2717100" cy="2161200"/>
          </a:xfrm>
          <a:prstGeom prst="wedgeEllipseCallout">
            <a:avLst>
              <a:gd fmla="val -60049" name="adj1"/>
              <a:gd fmla="val 34410" name="adj2"/>
            </a:avLst>
          </a:prstGeom>
          <a:noFill/>
          <a:ln cap="flat" cmpd="sng" w="76200">
            <a:solidFill>
              <a:srgbClr val="000000"/>
            </a:solidFill>
            <a:prstDash val="solid"/>
            <a:miter lim="8000"/>
            <a:headEnd len="sm" w="sm" type="none"/>
            <a:tailEnd len="sm" w="sm" type="none"/>
          </a:ln>
        </p:spPr>
      </p:pic>
      <p:sp>
        <p:nvSpPr>
          <p:cNvPr id="78" name="Google Shape;78;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9" name="Google Shape;79;p12"/>
          <p:cNvSpPr txBox="1"/>
          <p:nvPr>
            <p:ph idx="4294967295" type="title"/>
          </p:nvPr>
        </p:nvSpPr>
        <p:spPr>
          <a:xfrm rot="276">
            <a:off x="3143800" y="3794800"/>
            <a:ext cx="3730800" cy="954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4800">
                <a:solidFill>
                  <a:srgbClr val="85200C"/>
                </a:solidFill>
              </a:rPr>
              <a:t>+</a:t>
            </a:r>
            <a:r>
              <a:rPr b="1" lang="en" sz="4800">
                <a:solidFill>
                  <a:srgbClr val="85200C"/>
                </a:solidFill>
              </a:rPr>
              <a:t> </a:t>
            </a:r>
            <a:r>
              <a:rPr lang="en" sz="3600">
                <a:solidFill>
                  <a:srgbClr val="85200C"/>
                </a:solidFill>
              </a:rPr>
              <a:t>Smart contracts</a:t>
            </a:r>
            <a:endParaRPr b="1" sz="3600">
              <a:solidFill>
                <a:srgbClr val="85200C"/>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9999"/>
        </a:solidFill>
      </p:bgPr>
    </p:bg>
    <p:spTree>
      <p:nvGrpSpPr>
        <p:cNvPr id="208" name="Shape 208"/>
        <p:cNvGrpSpPr/>
        <p:nvPr/>
      </p:nvGrpSpPr>
      <p:grpSpPr>
        <a:xfrm>
          <a:off x="0" y="0"/>
          <a:ext cx="0" cy="0"/>
          <a:chOff x="0" y="0"/>
          <a:chExt cx="0" cy="0"/>
        </a:xfrm>
      </p:grpSpPr>
      <p:sp>
        <p:nvSpPr>
          <p:cNvPr id="209" name="Google Shape;209;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10" name="Google Shape;210;p30"/>
          <p:cNvPicPr preferRelativeResize="0"/>
          <p:nvPr/>
        </p:nvPicPr>
        <p:blipFill>
          <a:blip r:embed="rId3">
            <a:alphaModFix/>
          </a:blip>
          <a:stretch>
            <a:fillRect/>
          </a:stretch>
        </p:blipFill>
        <p:spPr>
          <a:xfrm>
            <a:off x="931250" y="0"/>
            <a:ext cx="7281492" cy="51435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9999"/>
        </a:solidFill>
      </p:bgPr>
    </p:bg>
    <p:spTree>
      <p:nvGrpSpPr>
        <p:cNvPr id="214" name="Shape 214"/>
        <p:cNvGrpSpPr/>
        <p:nvPr/>
      </p:nvGrpSpPr>
      <p:grpSpPr>
        <a:xfrm>
          <a:off x="0" y="0"/>
          <a:ext cx="0" cy="0"/>
          <a:chOff x="0" y="0"/>
          <a:chExt cx="0" cy="0"/>
        </a:xfrm>
      </p:grpSpPr>
      <p:sp>
        <p:nvSpPr>
          <p:cNvPr id="215" name="Google Shape;215;p31"/>
          <p:cNvSpPr txBox="1"/>
          <p:nvPr>
            <p:ph type="title"/>
          </p:nvPr>
        </p:nvSpPr>
        <p:spPr>
          <a:xfrm rot="161682">
            <a:off x="977419" y="1056306"/>
            <a:ext cx="4938961" cy="760139"/>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4800"/>
              <a:t>¿</a:t>
            </a:r>
            <a:r>
              <a:rPr lang="en" sz="4800"/>
              <a:t>Anonimato?</a:t>
            </a:r>
            <a:endParaRPr sz="4800"/>
          </a:p>
        </p:txBody>
      </p:sp>
      <p:sp>
        <p:nvSpPr>
          <p:cNvPr id="216" name="Google Shape;216;p31"/>
          <p:cNvSpPr txBox="1"/>
          <p:nvPr>
            <p:ph idx="1" type="body"/>
          </p:nvPr>
        </p:nvSpPr>
        <p:spPr>
          <a:xfrm>
            <a:off x="975300" y="2115675"/>
            <a:ext cx="4459500" cy="21537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n" sz="2400">
                <a:solidFill>
                  <a:srgbClr val="CC0000"/>
                </a:solidFill>
              </a:rPr>
              <a:t>Pseudo-anonimato</a:t>
            </a:r>
            <a:r>
              <a:rPr lang="en" sz="2400">
                <a:solidFill>
                  <a:srgbClr val="333333"/>
                </a:solidFill>
              </a:rPr>
              <a:t>: cualquiera puede crear una “blockchain address”, pero a partir de ella no hay forma de saber a qué persona física corresponde</a:t>
            </a:r>
            <a:endParaRPr sz="2400"/>
          </a:p>
        </p:txBody>
      </p:sp>
      <p:pic>
        <p:nvPicPr>
          <p:cNvPr id="217" name="Google Shape;217;p31"/>
          <p:cNvPicPr preferRelativeResize="0"/>
          <p:nvPr/>
        </p:nvPicPr>
        <p:blipFill rotWithShape="1">
          <a:blip r:embed="rId3">
            <a:alphaModFix/>
          </a:blip>
          <a:srcRect b="0" l="28289" r="19370" t="0"/>
          <a:stretch/>
        </p:blipFill>
        <p:spPr>
          <a:xfrm>
            <a:off x="5713650" y="1759149"/>
            <a:ext cx="3177900" cy="3177900"/>
          </a:xfrm>
          <a:prstGeom prst="ellipse">
            <a:avLst/>
          </a:prstGeom>
          <a:noFill/>
          <a:ln cap="flat" cmpd="sng" w="76200">
            <a:solidFill>
              <a:srgbClr val="000000"/>
            </a:solidFill>
            <a:prstDash val="solid"/>
            <a:round/>
            <a:headEnd len="sm" w="sm" type="none"/>
            <a:tailEnd len="sm" w="sm" type="none"/>
          </a:ln>
        </p:spPr>
      </p:pic>
      <p:sp>
        <p:nvSpPr>
          <p:cNvPr id="218" name="Google Shape;218;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19" name="Google Shape;219;p31"/>
          <p:cNvSpPr txBox="1"/>
          <p:nvPr>
            <p:ph type="title"/>
          </p:nvPr>
        </p:nvSpPr>
        <p:spPr>
          <a:xfrm rot="-537044">
            <a:off x="5087847" y="811136"/>
            <a:ext cx="2529807" cy="793288"/>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b="1" lang="en" sz="4000">
                <a:solidFill>
                  <a:srgbClr val="6AA84F"/>
                </a:solidFill>
              </a:rPr>
              <a:t>↑</a:t>
            </a:r>
            <a:r>
              <a:rPr b="1" lang="en" sz="2600">
                <a:solidFill>
                  <a:srgbClr val="6AA84F"/>
                </a:solidFill>
              </a:rPr>
              <a:t> </a:t>
            </a:r>
            <a:r>
              <a:rPr lang="en" sz="2600">
                <a:solidFill>
                  <a:srgbClr val="6AA84F"/>
                </a:solidFill>
              </a:rPr>
              <a:t>privacidad</a:t>
            </a:r>
            <a:r>
              <a:rPr b="1" lang="en" sz="2600">
                <a:solidFill>
                  <a:srgbClr val="6AA84F"/>
                </a:solidFill>
              </a:rPr>
              <a:t>?</a:t>
            </a:r>
            <a:endParaRPr b="1" sz="2600">
              <a:solidFill>
                <a:srgbClr val="CC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26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9999"/>
        </a:solidFill>
      </p:bgPr>
    </p:bg>
    <p:spTree>
      <p:nvGrpSpPr>
        <p:cNvPr id="223" name="Shape 223"/>
        <p:cNvGrpSpPr/>
        <p:nvPr/>
      </p:nvGrpSpPr>
      <p:grpSpPr>
        <a:xfrm>
          <a:off x="0" y="0"/>
          <a:ext cx="0" cy="0"/>
          <a:chOff x="0" y="0"/>
          <a:chExt cx="0" cy="0"/>
        </a:xfrm>
      </p:grpSpPr>
      <p:sp>
        <p:nvSpPr>
          <p:cNvPr id="224" name="Google Shape;224;p32"/>
          <p:cNvSpPr txBox="1"/>
          <p:nvPr>
            <p:ph type="title"/>
          </p:nvPr>
        </p:nvSpPr>
        <p:spPr>
          <a:xfrm rot="161729">
            <a:off x="976261" y="876906"/>
            <a:ext cx="7029878" cy="760139"/>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Confidencialidad</a:t>
            </a:r>
            <a:endParaRPr/>
          </a:p>
        </p:txBody>
      </p:sp>
      <p:sp>
        <p:nvSpPr>
          <p:cNvPr id="225" name="Google Shape;225;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26" name="Google Shape;226;p32"/>
          <p:cNvSpPr txBox="1"/>
          <p:nvPr/>
        </p:nvSpPr>
        <p:spPr>
          <a:xfrm>
            <a:off x="962300" y="1801925"/>
            <a:ext cx="7057800" cy="2774700"/>
          </a:xfrm>
          <a:prstGeom prst="rect">
            <a:avLst/>
          </a:prstGeom>
          <a:noFill/>
          <a:ln>
            <a:noFill/>
          </a:ln>
        </p:spPr>
        <p:txBody>
          <a:bodyPr anchorCtr="0" anchor="t" bIns="91425" lIns="91425" spcFirstLastPara="1" rIns="91425" wrap="square" tIns="91425">
            <a:noAutofit/>
          </a:bodyPr>
          <a:lstStyle/>
          <a:p>
            <a:pPr indent="-368300" lvl="0" marL="457200" rtl="0" algn="just">
              <a:lnSpc>
                <a:spcPct val="115000"/>
              </a:lnSpc>
              <a:spcBef>
                <a:spcPts val="600"/>
              </a:spcBef>
              <a:spcAft>
                <a:spcPts val="0"/>
              </a:spcAft>
              <a:buClr>
                <a:schemeClr val="dk1"/>
              </a:buClr>
              <a:buSzPts val="2200"/>
              <a:buFont typeface="Sniglet"/>
              <a:buChar char="×"/>
            </a:pPr>
            <a:r>
              <a:rPr lang="en" sz="2200">
                <a:latin typeface="Sniglet"/>
                <a:ea typeface="Sniglet"/>
                <a:cs typeface="Sniglet"/>
                <a:sym typeface="Sniglet"/>
              </a:rPr>
              <a:t>Es posible llevar un seguimiento de todas las </a:t>
            </a:r>
            <a:r>
              <a:rPr lang="en" sz="2200">
                <a:latin typeface="Sniglet"/>
                <a:ea typeface="Sniglet"/>
                <a:cs typeface="Sniglet"/>
                <a:sym typeface="Sniglet"/>
              </a:rPr>
              <a:t>transacciones</a:t>
            </a:r>
            <a:r>
              <a:rPr lang="en" sz="2200">
                <a:latin typeface="Sniglet"/>
                <a:ea typeface="Sniglet"/>
                <a:cs typeface="Sniglet"/>
                <a:sym typeface="Sniglet"/>
              </a:rPr>
              <a:t> de la red</a:t>
            </a:r>
            <a:endParaRPr sz="2200">
              <a:latin typeface="Sniglet"/>
              <a:ea typeface="Sniglet"/>
              <a:cs typeface="Sniglet"/>
              <a:sym typeface="Sniglet"/>
            </a:endParaRPr>
          </a:p>
          <a:p>
            <a:pPr indent="-368300" lvl="0" marL="457200" rtl="0" algn="just">
              <a:lnSpc>
                <a:spcPct val="115000"/>
              </a:lnSpc>
              <a:spcBef>
                <a:spcPts val="0"/>
              </a:spcBef>
              <a:spcAft>
                <a:spcPts val="0"/>
              </a:spcAft>
              <a:buClr>
                <a:schemeClr val="dk1"/>
              </a:buClr>
              <a:buSzPts val="2200"/>
              <a:buFont typeface="Sniglet"/>
              <a:buChar char="×"/>
            </a:pPr>
            <a:r>
              <a:rPr lang="en" sz="2200">
                <a:latin typeface="Sniglet"/>
                <a:ea typeface="Sniglet"/>
                <a:cs typeface="Sniglet"/>
                <a:sym typeface="Sniglet"/>
              </a:rPr>
              <a:t>El código de los contratos deployados es accesible por cualquier persona mediante Etherscan</a:t>
            </a:r>
            <a:endParaRPr sz="2200">
              <a:latin typeface="Sniglet"/>
              <a:ea typeface="Sniglet"/>
              <a:cs typeface="Sniglet"/>
              <a:sym typeface="Sniglet"/>
            </a:endParaRPr>
          </a:p>
          <a:p>
            <a:pPr indent="-368300" lvl="0" marL="457200" rtl="0" algn="just">
              <a:lnSpc>
                <a:spcPct val="115000"/>
              </a:lnSpc>
              <a:spcBef>
                <a:spcPts val="0"/>
              </a:spcBef>
              <a:spcAft>
                <a:spcPts val="0"/>
              </a:spcAft>
              <a:buClr>
                <a:schemeClr val="dk1"/>
              </a:buClr>
              <a:buSzPts val="2200"/>
              <a:buFont typeface="Sniglet"/>
              <a:buChar char="×"/>
            </a:pPr>
            <a:r>
              <a:rPr lang="en" sz="2200">
                <a:solidFill>
                  <a:schemeClr val="dk1"/>
                </a:solidFill>
                <a:latin typeface="Sniglet"/>
                <a:ea typeface="Sniglet"/>
                <a:cs typeface="Sniglet"/>
                <a:sym typeface="Sniglet"/>
              </a:rPr>
              <a:t>Las transacciones en Ethereum no están encriptadas</a:t>
            </a:r>
            <a:endParaRPr sz="2200">
              <a:latin typeface="Sniglet"/>
              <a:ea typeface="Sniglet"/>
              <a:cs typeface="Sniglet"/>
              <a:sym typeface="Sniglet"/>
            </a:endParaRPr>
          </a:p>
        </p:txBody>
      </p:sp>
      <p:pic>
        <p:nvPicPr>
          <p:cNvPr id="227" name="Google Shape;227;p32"/>
          <p:cNvPicPr preferRelativeResize="0"/>
          <p:nvPr/>
        </p:nvPicPr>
        <p:blipFill>
          <a:blip r:embed="rId3">
            <a:alphaModFix/>
          </a:blip>
          <a:stretch>
            <a:fillRect/>
          </a:stretch>
        </p:blipFill>
        <p:spPr>
          <a:xfrm rot="467466">
            <a:off x="4273139" y="654984"/>
            <a:ext cx="3930398" cy="106083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33" name="Google Shape;233;p33"/>
          <p:cNvSpPr txBox="1"/>
          <p:nvPr>
            <p:ph idx="4294967295" type="ctrTitle"/>
          </p:nvPr>
        </p:nvSpPr>
        <p:spPr>
          <a:xfrm>
            <a:off x="2470500" y="3143200"/>
            <a:ext cx="4203000" cy="85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rgbClr val="FFFFFF"/>
                </a:solidFill>
              </a:rPr>
              <a:t>Ejemplo práctico</a:t>
            </a:r>
            <a:endParaRPr sz="40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A7EB"/>
        </a:solidFill>
      </p:bgPr>
    </p:bg>
    <p:spTree>
      <p:nvGrpSpPr>
        <p:cNvPr id="237" name="Shape 237"/>
        <p:cNvGrpSpPr/>
        <p:nvPr/>
      </p:nvGrpSpPr>
      <p:grpSpPr>
        <a:xfrm>
          <a:off x="0" y="0"/>
          <a:ext cx="0" cy="0"/>
          <a:chOff x="0" y="0"/>
          <a:chExt cx="0" cy="0"/>
        </a:xfrm>
      </p:grpSpPr>
      <p:sp>
        <p:nvSpPr>
          <p:cNvPr id="238" name="Google Shape;238;p34"/>
          <p:cNvSpPr txBox="1"/>
          <p:nvPr>
            <p:ph type="ctrTitle"/>
          </p:nvPr>
        </p:nvSpPr>
        <p:spPr>
          <a:xfrm>
            <a:off x="4101125" y="1153675"/>
            <a:ext cx="3767400" cy="1665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7200"/>
              <a:t>4.</a:t>
            </a:r>
            <a:endParaRPr sz="7200"/>
          </a:p>
          <a:p>
            <a:pPr indent="0" lvl="0" marL="0" rtl="0">
              <a:spcBef>
                <a:spcPts val="0"/>
              </a:spcBef>
              <a:spcAft>
                <a:spcPts val="0"/>
              </a:spcAft>
              <a:buNone/>
            </a:pPr>
            <a:r>
              <a:rPr lang="en"/>
              <a:t>¿son invulnerables?</a:t>
            </a:r>
            <a:endParaRPr/>
          </a:p>
        </p:txBody>
      </p:sp>
      <p:sp>
        <p:nvSpPr>
          <p:cNvPr id="239" name="Google Shape;239;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A7EB"/>
        </a:solidFill>
      </p:bgPr>
    </p:bg>
    <p:spTree>
      <p:nvGrpSpPr>
        <p:cNvPr id="243" name="Shape 243"/>
        <p:cNvGrpSpPr/>
        <p:nvPr/>
      </p:nvGrpSpPr>
      <p:grpSpPr>
        <a:xfrm>
          <a:off x="0" y="0"/>
          <a:ext cx="0" cy="0"/>
          <a:chOff x="0" y="0"/>
          <a:chExt cx="0" cy="0"/>
        </a:xfrm>
      </p:grpSpPr>
      <p:sp>
        <p:nvSpPr>
          <p:cNvPr id="244" name="Google Shape;244;p35"/>
          <p:cNvSpPr txBox="1"/>
          <p:nvPr>
            <p:ph idx="4294967295" type="ctrTitle"/>
          </p:nvPr>
        </p:nvSpPr>
        <p:spPr>
          <a:xfrm>
            <a:off x="541850" y="2199225"/>
            <a:ext cx="4771800" cy="195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rgbClr val="000000"/>
                </a:solidFill>
              </a:rPr>
              <a:t>Parity wallet attack</a:t>
            </a:r>
            <a:endParaRPr sz="6000">
              <a:solidFill>
                <a:srgbClr val="000000"/>
              </a:solidFill>
            </a:endParaRPr>
          </a:p>
        </p:txBody>
      </p:sp>
      <p:pic>
        <p:nvPicPr>
          <p:cNvPr id="245" name="Google Shape;245;p35"/>
          <p:cNvPicPr preferRelativeResize="0"/>
          <p:nvPr/>
        </p:nvPicPr>
        <p:blipFill rotWithShape="1">
          <a:blip r:embed="rId3">
            <a:alphaModFix/>
          </a:blip>
          <a:srcRect b="2272" l="-15482" r="-4536" t="2262"/>
          <a:stretch/>
        </p:blipFill>
        <p:spPr>
          <a:xfrm>
            <a:off x="5686350" y="290300"/>
            <a:ext cx="3162000" cy="2515200"/>
          </a:xfrm>
          <a:prstGeom prst="wedgeEllipseCallout">
            <a:avLst>
              <a:gd fmla="val -60049" name="adj1"/>
              <a:gd fmla="val 34410" name="adj2"/>
            </a:avLst>
          </a:prstGeom>
          <a:noFill/>
          <a:ln cap="flat" cmpd="sng" w="76200">
            <a:solidFill>
              <a:srgbClr val="000000"/>
            </a:solidFill>
            <a:prstDash val="solid"/>
            <a:miter lim="8000"/>
            <a:headEnd len="sm" w="sm" type="none"/>
            <a:tailEnd len="sm" w="sm" type="none"/>
          </a:ln>
        </p:spPr>
      </p:pic>
      <p:sp>
        <p:nvSpPr>
          <p:cNvPr id="246" name="Google Shape;246;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47" name="Google Shape;247;p35"/>
          <p:cNvSpPr txBox="1"/>
          <p:nvPr/>
        </p:nvSpPr>
        <p:spPr>
          <a:xfrm>
            <a:off x="6259475" y="2980350"/>
            <a:ext cx="2400300" cy="612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3600">
                <a:latin typeface="Lobster"/>
                <a:ea typeface="Lobster"/>
                <a:cs typeface="Lobster"/>
                <a:sym typeface="Lobster"/>
              </a:rPr>
              <a:t>19/07/2017</a:t>
            </a:r>
            <a:endParaRPr sz="3600">
              <a:latin typeface="Lobster"/>
              <a:ea typeface="Lobster"/>
              <a:cs typeface="Lobster"/>
              <a:sym typeface="Lobste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A7EB"/>
        </a:solidFill>
      </p:bgPr>
    </p:bg>
    <p:spTree>
      <p:nvGrpSpPr>
        <p:cNvPr id="251" name="Shape 251"/>
        <p:cNvGrpSpPr/>
        <p:nvPr/>
      </p:nvGrpSpPr>
      <p:grpSpPr>
        <a:xfrm>
          <a:off x="0" y="0"/>
          <a:ext cx="0" cy="0"/>
          <a:chOff x="0" y="0"/>
          <a:chExt cx="0" cy="0"/>
        </a:xfrm>
      </p:grpSpPr>
      <p:sp>
        <p:nvSpPr>
          <p:cNvPr id="252" name="Google Shape;252;p36"/>
          <p:cNvSpPr txBox="1"/>
          <p:nvPr>
            <p:ph idx="4294967295" type="ctrTitle"/>
          </p:nvPr>
        </p:nvSpPr>
        <p:spPr>
          <a:xfrm>
            <a:off x="685800" y="1418330"/>
            <a:ext cx="7772400" cy="193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000"/>
              <a:t>$31</a:t>
            </a:r>
            <a:r>
              <a:rPr lang="en" sz="12000"/>
              <a:t>,000,000</a:t>
            </a:r>
            <a:endParaRPr sz="12000"/>
          </a:p>
        </p:txBody>
      </p:sp>
      <p:sp>
        <p:nvSpPr>
          <p:cNvPr id="253" name="Google Shape;253;p36"/>
          <p:cNvSpPr txBox="1"/>
          <p:nvPr>
            <p:ph idx="4294967295" type="subTitle"/>
          </p:nvPr>
        </p:nvSpPr>
        <p:spPr>
          <a:xfrm>
            <a:off x="685800" y="3068653"/>
            <a:ext cx="7772400" cy="784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en  Ether</a:t>
            </a:r>
            <a:endParaRPr/>
          </a:p>
        </p:txBody>
      </p:sp>
      <p:sp>
        <p:nvSpPr>
          <p:cNvPr id="254" name="Google Shape;254;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55" name="Google Shape;255;p36"/>
          <p:cNvPicPr preferRelativeResize="0"/>
          <p:nvPr/>
        </p:nvPicPr>
        <p:blipFill>
          <a:blip r:embed="rId3">
            <a:alphaModFix/>
          </a:blip>
          <a:stretch>
            <a:fillRect/>
          </a:stretch>
        </p:blipFill>
        <p:spPr>
          <a:xfrm rot="-894263">
            <a:off x="510101" y="362661"/>
            <a:ext cx="1004126" cy="1004126"/>
          </a:xfrm>
          <a:prstGeom prst="rect">
            <a:avLst/>
          </a:prstGeom>
          <a:noFill/>
          <a:ln>
            <a:noFill/>
          </a:ln>
        </p:spPr>
      </p:pic>
      <p:pic>
        <p:nvPicPr>
          <p:cNvPr id="256" name="Google Shape;256;p36"/>
          <p:cNvPicPr preferRelativeResize="0"/>
          <p:nvPr/>
        </p:nvPicPr>
        <p:blipFill>
          <a:blip r:embed="rId4">
            <a:alphaModFix/>
          </a:blip>
          <a:stretch>
            <a:fillRect/>
          </a:stretch>
        </p:blipFill>
        <p:spPr>
          <a:xfrm rot="1313581">
            <a:off x="1626475" y="721350"/>
            <a:ext cx="548699" cy="548699"/>
          </a:xfrm>
          <a:prstGeom prst="rect">
            <a:avLst/>
          </a:prstGeom>
          <a:noFill/>
          <a:ln>
            <a:noFill/>
          </a:ln>
        </p:spPr>
      </p:pic>
      <p:pic>
        <p:nvPicPr>
          <p:cNvPr id="257" name="Google Shape;257;p36"/>
          <p:cNvPicPr preferRelativeResize="0"/>
          <p:nvPr/>
        </p:nvPicPr>
        <p:blipFill>
          <a:blip r:embed="rId3">
            <a:alphaModFix/>
          </a:blip>
          <a:stretch>
            <a:fillRect/>
          </a:stretch>
        </p:blipFill>
        <p:spPr>
          <a:xfrm rot="-894263">
            <a:off x="7500451" y="3633486"/>
            <a:ext cx="1004126" cy="1004126"/>
          </a:xfrm>
          <a:prstGeom prst="rect">
            <a:avLst/>
          </a:prstGeom>
          <a:noFill/>
          <a:ln>
            <a:noFill/>
          </a:ln>
        </p:spPr>
      </p:pic>
      <p:pic>
        <p:nvPicPr>
          <p:cNvPr id="258" name="Google Shape;258;p36"/>
          <p:cNvPicPr preferRelativeResize="0"/>
          <p:nvPr/>
        </p:nvPicPr>
        <p:blipFill>
          <a:blip r:embed="rId4">
            <a:alphaModFix/>
          </a:blip>
          <a:stretch>
            <a:fillRect/>
          </a:stretch>
        </p:blipFill>
        <p:spPr>
          <a:xfrm rot="1313581">
            <a:off x="7042525" y="4310925"/>
            <a:ext cx="548699" cy="548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64" name="Google Shape;264;p37"/>
          <p:cNvPicPr preferRelativeResize="0"/>
          <p:nvPr/>
        </p:nvPicPr>
        <p:blipFill>
          <a:blip r:embed="rId3">
            <a:alphaModFix/>
          </a:blip>
          <a:stretch>
            <a:fillRect/>
          </a:stretch>
        </p:blipFill>
        <p:spPr>
          <a:xfrm>
            <a:off x="-28650" y="0"/>
            <a:ext cx="9201300" cy="2504000"/>
          </a:xfrm>
          <a:prstGeom prst="rect">
            <a:avLst/>
          </a:prstGeom>
          <a:noFill/>
          <a:ln>
            <a:noFill/>
          </a:ln>
        </p:spPr>
      </p:pic>
      <p:sp>
        <p:nvSpPr>
          <p:cNvPr id="265" name="Google Shape;265;p37"/>
          <p:cNvSpPr txBox="1"/>
          <p:nvPr/>
        </p:nvSpPr>
        <p:spPr>
          <a:xfrm>
            <a:off x="712475" y="3039950"/>
            <a:ext cx="2924700" cy="15606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4800">
                <a:solidFill>
                  <a:srgbClr val="FFFFFF"/>
                </a:solidFill>
                <a:latin typeface="Bangers"/>
                <a:ea typeface="Bangers"/>
                <a:cs typeface="Bangers"/>
                <a:sym typeface="Bangers"/>
              </a:rPr>
              <a:t>Ethical Hacking</a:t>
            </a:r>
            <a:endParaRPr sz="4800">
              <a:solidFill>
                <a:srgbClr val="FFFFFF"/>
              </a:solidFill>
              <a:latin typeface="Bangers"/>
              <a:ea typeface="Bangers"/>
              <a:cs typeface="Bangers"/>
              <a:sym typeface="Bangers"/>
            </a:endParaRPr>
          </a:p>
        </p:txBody>
      </p:sp>
      <p:sp>
        <p:nvSpPr>
          <p:cNvPr id="266" name="Google Shape;266;p37"/>
          <p:cNvSpPr txBox="1"/>
          <p:nvPr/>
        </p:nvSpPr>
        <p:spPr>
          <a:xfrm>
            <a:off x="5065200" y="3039950"/>
            <a:ext cx="3582900" cy="15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Bangers"/>
                <a:ea typeface="Bangers"/>
                <a:cs typeface="Bangers"/>
                <a:sym typeface="Bangers"/>
              </a:rPr>
              <a:t>Traditional</a:t>
            </a:r>
            <a:r>
              <a:rPr lang="en" sz="4800">
                <a:latin typeface="Bangers"/>
                <a:ea typeface="Bangers"/>
                <a:cs typeface="Bangers"/>
                <a:sym typeface="Bangers"/>
              </a:rPr>
              <a:t> Hacking</a:t>
            </a:r>
            <a:endParaRPr sz="4800">
              <a:latin typeface="Bangers"/>
              <a:ea typeface="Bangers"/>
              <a:cs typeface="Bangers"/>
              <a:sym typeface="Bangers"/>
            </a:endParaRPr>
          </a:p>
        </p:txBody>
      </p:sp>
      <p:sp>
        <p:nvSpPr>
          <p:cNvPr id="267" name="Google Shape;267;p37"/>
          <p:cNvSpPr txBox="1"/>
          <p:nvPr/>
        </p:nvSpPr>
        <p:spPr>
          <a:xfrm>
            <a:off x="3901800" y="3319700"/>
            <a:ext cx="1340400" cy="100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Bangers"/>
                <a:ea typeface="Bangers"/>
                <a:cs typeface="Bangers"/>
                <a:sym typeface="Bangers"/>
              </a:rPr>
              <a:t>VS</a:t>
            </a:r>
            <a:endParaRPr sz="4800">
              <a:latin typeface="Bangers"/>
              <a:ea typeface="Bangers"/>
              <a:cs typeface="Bangers"/>
              <a:sym typeface="Banger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8"/>
          <p:cNvSpPr txBox="1"/>
          <p:nvPr>
            <p:ph type="title"/>
          </p:nvPr>
        </p:nvSpPr>
        <p:spPr>
          <a:xfrm rot="161402">
            <a:off x="2106992" y="612406"/>
            <a:ext cx="1329565" cy="760139"/>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Wallets </a:t>
            </a:r>
            <a:endParaRPr/>
          </a:p>
        </p:txBody>
      </p:sp>
      <p:sp>
        <p:nvSpPr>
          <p:cNvPr id="273" name="Google Shape;273;p38"/>
          <p:cNvSpPr txBox="1"/>
          <p:nvPr>
            <p:ph idx="1" type="body"/>
          </p:nvPr>
        </p:nvSpPr>
        <p:spPr>
          <a:xfrm>
            <a:off x="1073625" y="1550125"/>
            <a:ext cx="3396300" cy="2666100"/>
          </a:xfrm>
          <a:prstGeom prst="rect">
            <a:avLst/>
          </a:prstGeom>
        </p:spPr>
        <p:txBody>
          <a:bodyPr anchorCtr="0" anchor="t" bIns="91425" lIns="91425" spcFirstLastPara="1" rIns="91425" wrap="square" tIns="91425">
            <a:noAutofit/>
          </a:bodyPr>
          <a:lstStyle/>
          <a:p>
            <a:pPr indent="-368300" lvl="0" marL="457200" rtl="0">
              <a:spcBef>
                <a:spcPts val="600"/>
              </a:spcBef>
              <a:spcAft>
                <a:spcPts val="0"/>
              </a:spcAft>
              <a:buSzPts val="2200"/>
              <a:buChar char="×"/>
            </a:pPr>
            <a:r>
              <a:rPr lang="en"/>
              <a:t>Forma en la que se almacenan los bienes</a:t>
            </a:r>
            <a:endParaRPr/>
          </a:p>
          <a:p>
            <a:pPr indent="-368300" lvl="0" marL="457200">
              <a:spcBef>
                <a:spcPts val="0"/>
              </a:spcBef>
              <a:spcAft>
                <a:spcPts val="0"/>
              </a:spcAft>
              <a:buSzPts val="2200"/>
              <a:buChar char="×"/>
            </a:pPr>
            <a:r>
              <a:rPr lang="en"/>
              <a:t>El acceso está restringido mediante una clave privada</a:t>
            </a:r>
            <a:endParaRPr/>
          </a:p>
        </p:txBody>
      </p:sp>
      <p:sp>
        <p:nvSpPr>
          <p:cNvPr id="274" name="Google Shape;274;p38"/>
          <p:cNvSpPr txBox="1"/>
          <p:nvPr>
            <p:ph idx="2" type="body"/>
          </p:nvPr>
        </p:nvSpPr>
        <p:spPr>
          <a:xfrm>
            <a:off x="4674251" y="1550125"/>
            <a:ext cx="3396300" cy="2666100"/>
          </a:xfrm>
          <a:prstGeom prst="rect">
            <a:avLst/>
          </a:prstGeom>
        </p:spPr>
        <p:txBody>
          <a:bodyPr anchorCtr="0" anchor="t" bIns="91425" lIns="91425" spcFirstLastPara="1" rIns="91425" wrap="square" tIns="91425">
            <a:noAutofit/>
          </a:bodyPr>
          <a:lstStyle/>
          <a:p>
            <a:pPr indent="-368300" lvl="0" marL="457200" rtl="0">
              <a:spcBef>
                <a:spcPts val="600"/>
              </a:spcBef>
              <a:spcAft>
                <a:spcPts val="0"/>
              </a:spcAft>
              <a:buSzPts val="2200"/>
              <a:buChar char="×"/>
            </a:pPr>
            <a:r>
              <a:rPr lang="en"/>
              <a:t>Wallet en la que existen múltiples claves privadas</a:t>
            </a:r>
            <a:endParaRPr/>
          </a:p>
          <a:p>
            <a:pPr indent="-368300" lvl="0" marL="457200">
              <a:spcBef>
                <a:spcPts val="0"/>
              </a:spcBef>
              <a:spcAft>
                <a:spcPts val="0"/>
              </a:spcAft>
              <a:buSzPts val="2200"/>
              <a:buChar char="×"/>
            </a:pPr>
            <a:r>
              <a:rPr lang="en"/>
              <a:t>Se determina la cantidad de claves necesarias para el desbloqueo</a:t>
            </a:r>
            <a:endParaRPr/>
          </a:p>
        </p:txBody>
      </p:sp>
      <p:sp>
        <p:nvSpPr>
          <p:cNvPr id="275" name="Google Shape;275;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76" name="Google Shape;276;p38"/>
          <p:cNvSpPr txBox="1"/>
          <p:nvPr>
            <p:ph type="title"/>
          </p:nvPr>
        </p:nvSpPr>
        <p:spPr>
          <a:xfrm rot="160867">
            <a:off x="4514810" y="764806"/>
            <a:ext cx="3636381" cy="760139"/>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Multi-signature </a:t>
            </a:r>
            <a:r>
              <a:rPr lang="en"/>
              <a:t>Wallets </a:t>
            </a:r>
            <a:endParaRPr/>
          </a:p>
        </p:txBody>
      </p:sp>
      <p:pic>
        <p:nvPicPr>
          <p:cNvPr id="277" name="Google Shape;277;p38"/>
          <p:cNvPicPr preferRelativeResize="0"/>
          <p:nvPr/>
        </p:nvPicPr>
        <p:blipFill>
          <a:blip r:embed="rId3">
            <a:alphaModFix/>
          </a:blip>
          <a:stretch>
            <a:fillRect/>
          </a:stretch>
        </p:blipFill>
        <p:spPr>
          <a:xfrm>
            <a:off x="4634850" y="873600"/>
            <a:ext cx="3396300" cy="3396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A7EB"/>
        </a:solidFill>
      </p:bgPr>
    </p:bg>
    <p:spTree>
      <p:nvGrpSpPr>
        <p:cNvPr id="281" name="Shape 281"/>
        <p:cNvGrpSpPr/>
        <p:nvPr/>
      </p:nvGrpSpPr>
      <p:grpSpPr>
        <a:xfrm>
          <a:off x="0" y="0"/>
          <a:ext cx="0" cy="0"/>
          <a:chOff x="0" y="0"/>
          <a:chExt cx="0" cy="0"/>
        </a:xfrm>
      </p:grpSpPr>
      <p:sp>
        <p:nvSpPr>
          <p:cNvPr id="282" name="Google Shape;282;p39"/>
          <p:cNvSpPr txBox="1"/>
          <p:nvPr>
            <p:ph idx="4294967295" type="ctrTitle"/>
          </p:nvPr>
        </p:nvSpPr>
        <p:spPr>
          <a:xfrm>
            <a:off x="358925" y="745150"/>
            <a:ext cx="44442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10400">
                <a:solidFill>
                  <a:srgbClr val="FAD900"/>
                </a:solidFill>
              </a:rPr>
              <a:t>external</a:t>
            </a:r>
            <a:r>
              <a:rPr lang="en" sz="10400">
                <a:solidFill>
                  <a:srgbClr val="FAD900"/>
                </a:solidFill>
              </a:rPr>
              <a:t> </a:t>
            </a:r>
            <a:endParaRPr sz="10400">
              <a:solidFill>
                <a:srgbClr val="FAD900"/>
              </a:solidFill>
            </a:endParaRPr>
          </a:p>
        </p:txBody>
      </p:sp>
      <p:sp>
        <p:nvSpPr>
          <p:cNvPr id="283" name="Google Shape;283;p39"/>
          <p:cNvSpPr/>
          <p:nvPr/>
        </p:nvSpPr>
        <p:spPr>
          <a:xfrm>
            <a:off x="929824" y="1228100"/>
            <a:ext cx="4558763" cy="1229202"/>
          </a:xfrm>
          <a:prstGeom prst="rect">
            <a:avLst/>
          </a:prstGeom>
        </p:spPr>
        <p:txBody>
          <a:bodyPr>
            <a:prstTxWarp prst="textPlain"/>
          </a:bodyPr>
          <a:lstStyle/>
          <a:p>
            <a:pPr lvl="0" algn="ctr"/>
            <a:r>
              <a:rPr b="0" i="0">
                <a:ln cap="flat" cmpd="sng" w="38100">
                  <a:solidFill>
                    <a:srgbClr val="FFFFFF"/>
                  </a:solidFill>
                  <a:prstDash val="solid"/>
                  <a:miter lim="8000"/>
                  <a:headEnd len="sm" w="sm" type="none"/>
                  <a:tailEnd len="sm" w="sm" type="none"/>
                </a:ln>
                <a:solidFill>
                  <a:srgbClr val="001936">
                    <a:alpha val="21920"/>
                  </a:srgbClr>
                </a:solidFill>
                <a:latin typeface="Bangers"/>
              </a:rPr>
              <a:t>library</a:t>
            </a:r>
          </a:p>
        </p:txBody>
      </p:sp>
      <p:sp>
        <p:nvSpPr>
          <p:cNvPr id="284" name="Google Shape;284;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85" name="Google Shape;285;p39"/>
          <p:cNvPicPr preferRelativeResize="0"/>
          <p:nvPr/>
        </p:nvPicPr>
        <p:blipFill>
          <a:blip r:embed="rId3">
            <a:alphaModFix/>
          </a:blip>
          <a:stretch>
            <a:fillRect/>
          </a:stretch>
        </p:blipFill>
        <p:spPr>
          <a:xfrm>
            <a:off x="712325" y="3624077"/>
            <a:ext cx="5600700" cy="1000125"/>
          </a:xfrm>
          <a:prstGeom prst="rect">
            <a:avLst/>
          </a:prstGeom>
          <a:noFill/>
          <a:ln>
            <a:noFill/>
          </a:ln>
        </p:spPr>
      </p:pic>
      <p:sp>
        <p:nvSpPr>
          <p:cNvPr id="286" name="Google Shape;286;p39"/>
          <p:cNvSpPr txBox="1"/>
          <p:nvPr/>
        </p:nvSpPr>
        <p:spPr>
          <a:xfrm>
            <a:off x="712325" y="2896225"/>
            <a:ext cx="3737400" cy="807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FFFFFF"/>
                </a:solidFill>
                <a:latin typeface="Bangers"/>
                <a:ea typeface="Bangers"/>
                <a:cs typeface="Bangers"/>
                <a:sym typeface="Bangers"/>
              </a:rPr>
              <a:t>Llamada a la librería externa</a:t>
            </a:r>
            <a:endParaRPr sz="2400">
              <a:solidFill>
                <a:srgbClr val="FFFFFF"/>
              </a:solidFill>
              <a:latin typeface="Bangers"/>
              <a:ea typeface="Bangers"/>
              <a:cs typeface="Bangers"/>
              <a:sym typeface="Banger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599"/>
        </a:solidFill>
      </p:bgPr>
    </p:bg>
    <p:spTree>
      <p:nvGrpSpPr>
        <p:cNvPr id="83" name="Shape 83"/>
        <p:cNvGrpSpPr/>
        <p:nvPr/>
      </p:nvGrpSpPr>
      <p:grpSpPr>
        <a:xfrm>
          <a:off x="0" y="0"/>
          <a:ext cx="0" cy="0"/>
          <a:chOff x="0" y="0"/>
          <a:chExt cx="0" cy="0"/>
        </a:xfrm>
      </p:grpSpPr>
      <p:sp>
        <p:nvSpPr>
          <p:cNvPr id="84" name="Google Shape;84;p13"/>
          <p:cNvSpPr txBox="1"/>
          <p:nvPr>
            <p:ph type="title"/>
          </p:nvPr>
        </p:nvSpPr>
        <p:spPr>
          <a:xfrm rot="161729">
            <a:off x="976261" y="876906"/>
            <a:ext cx="7029878" cy="760139"/>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Agenda</a:t>
            </a:r>
            <a:endParaRPr/>
          </a:p>
        </p:txBody>
      </p:sp>
      <p:sp>
        <p:nvSpPr>
          <p:cNvPr id="85" name="Google Shape;85;p13"/>
          <p:cNvSpPr txBox="1"/>
          <p:nvPr>
            <p:ph idx="1" type="body"/>
          </p:nvPr>
        </p:nvSpPr>
        <p:spPr>
          <a:xfrm>
            <a:off x="1052050" y="1545942"/>
            <a:ext cx="7710900" cy="3303600"/>
          </a:xfrm>
          <a:prstGeom prst="rect">
            <a:avLst/>
          </a:prstGeom>
        </p:spPr>
        <p:txBody>
          <a:bodyPr anchorCtr="0" anchor="t" bIns="91425" lIns="91425" spcFirstLastPara="1" rIns="91425" wrap="square" tIns="91425">
            <a:noAutofit/>
          </a:bodyPr>
          <a:lstStyle/>
          <a:p>
            <a:pPr indent="-381000" lvl="0" marL="457200" rtl="0" algn="just">
              <a:lnSpc>
                <a:spcPct val="115000"/>
              </a:lnSpc>
              <a:spcBef>
                <a:spcPts val="600"/>
              </a:spcBef>
              <a:spcAft>
                <a:spcPts val="0"/>
              </a:spcAft>
              <a:buSzPts val="2400"/>
              <a:buChar char="×"/>
            </a:pPr>
            <a:r>
              <a:rPr lang="en" sz="2400"/>
              <a:t>Introducción de blockchain</a:t>
            </a:r>
            <a:endParaRPr sz="2400"/>
          </a:p>
          <a:p>
            <a:pPr indent="-381000" lvl="0" marL="457200" rtl="0" algn="just">
              <a:lnSpc>
                <a:spcPct val="115000"/>
              </a:lnSpc>
              <a:spcBef>
                <a:spcPts val="0"/>
              </a:spcBef>
              <a:spcAft>
                <a:spcPts val="0"/>
              </a:spcAft>
              <a:buSzPts val="2400"/>
              <a:buChar char="×"/>
            </a:pPr>
            <a:r>
              <a:rPr lang="en" sz="2400"/>
              <a:t>Smart Contracts</a:t>
            </a:r>
            <a:endParaRPr sz="2400"/>
          </a:p>
          <a:p>
            <a:pPr indent="-381000" lvl="0" marL="457200" rtl="0" algn="just">
              <a:lnSpc>
                <a:spcPct val="115000"/>
              </a:lnSpc>
              <a:spcBef>
                <a:spcPts val="0"/>
              </a:spcBef>
              <a:spcAft>
                <a:spcPts val="0"/>
              </a:spcAft>
              <a:buSzPts val="2400"/>
              <a:buChar char="×"/>
            </a:pPr>
            <a:r>
              <a:rPr lang="en" sz="2400"/>
              <a:t>Ethereum</a:t>
            </a:r>
            <a:endParaRPr sz="2400"/>
          </a:p>
          <a:p>
            <a:pPr indent="-381000" lvl="0" marL="457200" rtl="0" algn="just">
              <a:lnSpc>
                <a:spcPct val="115000"/>
              </a:lnSpc>
              <a:spcBef>
                <a:spcPts val="0"/>
              </a:spcBef>
              <a:spcAft>
                <a:spcPts val="0"/>
              </a:spcAft>
              <a:buSzPts val="2400"/>
              <a:buChar char="×"/>
            </a:pPr>
            <a:r>
              <a:rPr lang="en" sz="2400"/>
              <a:t>Pilares de seguridad informática (Ethereum)</a:t>
            </a:r>
            <a:endParaRPr sz="2400"/>
          </a:p>
          <a:p>
            <a:pPr indent="-381000" lvl="0" marL="457200" rtl="0" algn="just">
              <a:lnSpc>
                <a:spcPct val="115000"/>
              </a:lnSpc>
              <a:spcBef>
                <a:spcPts val="0"/>
              </a:spcBef>
              <a:spcAft>
                <a:spcPts val="0"/>
              </a:spcAft>
              <a:buSzPts val="2400"/>
              <a:buChar char="×"/>
            </a:pPr>
            <a:r>
              <a:rPr lang="en" sz="2400"/>
              <a:t>Ataques históricos</a:t>
            </a:r>
            <a:endParaRPr sz="2400"/>
          </a:p>
          <a:p>
            <a:pPr indent="-381000" lvl="0" marL="457200" rtl="0" algn="just">
              <a:lnSpc>
                <a:spcPct val="115000"/>
              </a:lnSpc>
              <a:spcBef>
                <a:spcPts val="0"/>
              </a:spcBef>
              <a:spcAft>
                <a:spcPts val="0"/>
              </a:spcAft>
              <a:buSzPts val="2400"/>
              <a:buChar char="×"/>
            </a:pPr>
            <a:r>
              <a:rPr lang="en" sz="2400"/>
              <a:t>Ejemplos prácticos</a:t>
            </a:r>
            <a:endParaRPr sz="2400"/>
          </a:p>
        </p:txBody>
      </p:sp>
      <p:sp>
        <p:nvSpPr>
          <p:cNvPr id="86" name="Google Shape;86;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A7EB"/>
        </a:solidFill>
      </p:bgPr>
    </p:bg>
    <p:spTree>
      <p:nvGrpSpPr>
        <p:cNvPr id="290" name="Shape 290"/>
        <p:cNvGrpSpPr/>
        <p:nvPr/>
      </p:nvGrpSpPr>
      <p:grpSpPr>
        <a:xfrm>
          <a:off x="0" y="0"/>
          <a:ext cx="0" cy="0"/>
          <a:chOff x="0" y="0"/>
          <a:chExt cx="0" cy="0"/>
        </a:xfrm>
      </p:grpSpPr>
      <p:sp>
        <p:nvSpPr>
          <p:cNvPr id="291" name="Google Shape;291;p40"/>
          <p:cNvSpPr txBox="1"/>
          <p:nvPr>
            <p:ph type="title"/>
          </p:nvPr>
        </p:nvSpPr>
        <p:spPr>
          <a:xfrm rot="161729">
            <a:off x="976261" y="876906"/>
            <a:ext cx="7029878" cy="760139"/>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Fallback method</a:t>
            </a:r>
            <a:endParaRPr/>
          </a:p>
        </p:txBody>
      </p:sp>
      <p:sp>
        <p:nvSpPr>
          <p:cNvPr id="292" name="Google Shape;292;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93" name="Google Shape;293;p40"/>
          <p:cNvSpPr txBox="1"/>
          <p:nvPr>
            <p:ph idx="1" type="body"/>
          </p:nvPr>
        </p:nvSpPr>
        <p:spPr>
          <a:xfrm>
            <a:off x="962300" y="1553600"/>
            <a:ext cx="7281600" cy="13305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n" sz="2400"/>
              <a:t>Método que es llamado cuando no existe ningún método que coincida con el nombre de método dado</a:t>
            </a:r>
            <a:endParaRPr sz="2400"/>
          </a:p>
        </p:txBody>
      </p:sp>
      <p:pic>
        <p:nvPicPr>
          <p:cNvPr id="294" name="Google Shape;294;p40"/>
          <p:cNvPicPr preferRelativeResize="0"/>
          <p:nvPr/>
        </p:nvPicPr>
        <p:blipFill>
          <a:blip r:embed="rId3">
            <a:alphaModFix/>
          </a:blip>
          <a:stretch>
            <a:fillRect/>
          </a:stretch>
        </p:blipFill>
        <p:spPr>
          <a:xfrm>
            <a:off x="2288950" y="2884100"/>
            <a:ext cx="5093038" cy="2030175"/>
          </a:xfrm>
          <a:prstGeom prst="rect">
            <a:avLst/>
          </a:prstGeom>
          <a:noFill/>
          <a:ln>
            <a:noFill/>
          </a:ln>
        </p:spPr>
      </p:pic>
      <p:sp>
        <p:nvSpPr>
          <p:cNvPr id="295" name="Google Shape;295;p40"/>
          <p:cNvSpPr txBox="1"/>
          <p:nvPr/>
        </p:nvSpPr>
        <p:spPr>
          <a:xfrm rot="1636684">
            <a:off x="5976233" y="3015484"/>
            <a:ext cx="1466259" cy="54891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latin typeface="Bangers"/>
                <a:ea typeface="Bangers"/>
                <a:cs typeface="Bangers"/>
                <a:sym typeface="Bangers"/>
              </a:rPr>
              <a:t>Parity Team</a:t>
            </a:r>
            <a:endParaRPr sz="2400">
              <a:latin typeface="Bangers"/>
              <a:ea typeface="Bangers"/>
              <a:cs typeface="Bangers"/>
              <a:sym typeface="Banger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A7EB"/>
        </a:solidFill>
      </p:bgPr>
    </p:bg>
    <p:spTree>
      <p:nvGrpSpPr>
        <p:cNvPr id="299" name="Shape 299"/>
        <p:cNvGrpSpPr/>
        <p:nvPr/>
      </p:nvGrpSpPr>
      <p:grpSpPr>
        <a:xfrm>
          <a:off x="0" y="0"/>
          <a:ext cx="0" cy="0"/>
          <a:chOff x="0" y="0"/>
          <a:chExt cx="0" cy="0"/>
        </a:xfrm>
      </p:grpSpPr>
      <p:sp>
        <p:nvSpPr>
          <p:cNvPr id="300" name="Google Shape;300;p41"/>
          <p:cNvSpPr txBox="1"/>
          <p:nvPr>
            <p:ph type="title"/>
          </p:nvPr>
        </p:nvSpPr>
        <p:spPr>
          <a:xfrm rot="161729">
            <a:off x="976261" y="876906"/>
            <a:ext cx="7029878" cy="760139"/>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“El ataque”</a:t>
            </a:r>
            <a:endParaRPr/>
          </a:p>
        </p:txBody>
      </p:sp>
      <p:sp>
        <p:nvSpPr>
          <p:cNvPr id="301" name="Google Shape;301;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302" name="Google Shape;302;p41"/>
          <p:cNvPicPr preferRelativeResize="0"/>
          <p:nvPr/>
        </p:nvPicPr>
        <p:blipFill>
          <a:blip r:embed="rId3">
            <a:alphaModFix/>
          </a:blip>
          <a:stretch>
            <a:fillRect/>
          </a:stretch>
        </p:blipFill>
        <p:spPr>
          <a:xfrm>
            <a:off x="1657350" y="1919287"/>
            <a:ext cx="5829300" cy="1304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A7EB"/>
        </a:solidFill>
      </p:bgPr>
    </p:bg>
    <p:spTree>
      <p:nvGrpSpPr>
        <p:cNvPr id="306" name="Shape 306"/>
        <p:cNvGrpSpPr/>
        <p:nvPr/>
      </p:nvGrpSpPr>
      <p:grpSpPr>
        <a:xfrm>
          <a:off x="0" y="0"/>
          <a:ext cx="0" cy="0"/>
          <a:chOff x="0" y="0"/>
          <a:chExt cx="0" cy="0"/>
        </a:xfrm>
      </p:grpSpPr>
      <p:sp>
        <p:nvSpPr>
          <p:cNvPr id="307" name="Google Shape;307;p42"/>
          <p:cNvSpPr txBox="1"/>
          <p:nvPr>
            <p:ph type="title"/>
          </p:nvPr>
        </p:nvSpPr>
        <p:spPr>
          <a:xfrm rot="161729">
            <a:off x="976261" y="876906"/>
            <a:ext cx="7029878" cy="760139"/>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“El ataque”</a:t>
            </a:r>
            <a:endParaRPr/>
          </a:p>
        </p:txBody>
      </p:sp>
      <p:sp>
        <p:nvSpPr>
          <p:cNvPr id="308" name="Google Shape;308;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309" name="Google Shape;309;p42"/>
          <p:cNvPicPr preferRelativeResize="0"/>
          <p:nvPr/>
        </p:nvPicPr>
        <p:blipFill>
          <a:blip r:embed="rId3">
            <a:alphaModFix/>
          </a:blip>
          <a:stretch>
            <a:fillRect/>
          </a:stretch>
        </p:blipFill>
        <p:spPr>
          <a:xfrm>
            <a:off x="1311200" y="1593825"/>
            <a:ext cx="6521600" cy="2731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A7EB"/>
        </a:solidFill>
      </p:bgPr>
    </p:bg>
    <p:spTree>
      <p:nvGrpSpPr>
        <p:cNvPr id="313" name="Shape 313"/>
        <p:cNvGrpSpPr/>
        <p:nvPr/>
      </p:nvGrpSpPr>
      <p:grpSpPr>
        <a:xfrm>
          <a:off x="0" y="0"/>
          <a:ext cx="0" cy="0"/>
          <a:chOff x="0" y="0"/>
          <a:chExt cx="0" cy="0"/>
        </a:xfrm>
      </p:grpSpPr>
      <p:sp>
        <p:nvSpPr>
          <p:cNvPr id="314" name="Google Shape;314;p43"/>
          <p:cNvSpPr txBox="1"/>
          <p:nvPr>
            <p:ph idx="4294967295" type="ctrTitle"/>
          </p:nvPr>
        </p:nvSpPr>
        <p:spPr>
          <a:xfrm>
            <a:off x="58050" y="2656925"/>
            <a:ext cx="4771800" cy="195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rgbClr val="000000"/>
                </a:solidFill>
              </a:rPr>
              <a:t>The DAO hack</a:t>
            </a:r>
            <a:endParaRPr sz="6000">
              <a:solidFill>
                <a:srgbClr val="000000"/>
              </a:solidFill>
            </a:endParaRPr>
          </a:p>
          <a:p>
            <a:pPr indent="0" lvl="0" marL="0" rtl="0" algn="ctr">
              <a:spcBef>
                <a:spcPts val="0"/>
              </a:spcBef>
              <a:spcAft>
                <a:spcPts val="0"/>
              </a:spcAft>
              <a:buNone/>
            </a:pPr>
            <a:r>
              <a:rPr lang="en" sz="6000">
                <a:solidFill>
                  <a:srgbClr val="000000"/>
                </a:solidFill>
              </a:rPr>
              <a:t>Reentrancy</a:t>
            </a:r>
            <a:endParaRPr sz="6000">
              <a:solidFill>
                <a:srgbClr val="000000"/>
              </a:solidFill>
            </a:endParaRPr>
          </a:p>
        </p:txBody>
      </p:sp>
      <p:sp>
        <p:nvSpPr>
          <p:cNvPr id="315" name="Google Shape;315;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16" name="Google Shape;316;p43"/>
          <p:cNvSpPr txBox="1"/>
          <p:nvPr/>
        </p:nvSpPr>
        <p:spPr>
          <a:xfrm>
            <a:off x="6259475" y="2980350"/>
            <a:ext cx="2400300" cy="6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Lobster"/>
                <a:ea typeface="Lobster"/>
                <a:cs typeface="Lobster"/>
                <a:sym typeface="Lobster"/>
              </a:rPr>
              <a:t>Junio 2016</a:t>
            </a:r>
            <a:endParaRPr sz="3600">
              <a:latin typeface="Lobster"/>
              <a:ea typeface="Lobster"/>
              <a:cs typeface="Lobster"/>
              <a:sym typeface="Lobster"/>
            </a:endParaRPr>
          </a:p>
        </p:txBody>
      </p:sp>
      <p:pic>
        <p:nvPicPr>
          <p:cNvPr id="317" name="Google Shape;317;p43"/>
          <p:cNvPicPr preferRelativeResize="0"/>
          <p:nvPr/>
        </p:nvPicPr>
        <p:blipFill>
          <a:blip r:embed="rId3">
            <a:alphaModFix/>
          </a:blip>
          <a:stretch>
            <a:fillRect/>
          </a:stretch>
        </p:blipFill>
        <p:spPr>
          <a:xfrm>
            <a:off x="4653551" y="322725"/>
            <a:ext cx="4188649" cy="2334200"/>
          </a:xfrm>
          <a:prstGeom prst="rect">
            <a:avLst/>
          </a:prstGeom>
          <a:noFill/>
          <a:ln cap="flat" cmpd="sng" w="76200">
            <a:solidFill>
              <a:srgbClr val="000000"/>
            </a:solidFill>
            <a:prstDash val="solid"/>
            <a:miter lim="8000"/>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23" name="Google Shape;323;p44"/>
          <p:cNvSpPr txBox="1"/>
          <p:nvPr/>
        </p:nvSpPr>
        <p:spPr>
          <a:xfrm>
            <a:off x="601775" y="1271675"/>
            <a:ext cx="7686900" cy="27477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3000">
                <a:solidFill>
                  <a:schemeClr val="dk1"/>
                </a:solidFill>
                <a:latin typeface="Bangers"/>
                <a:ea typeface="Bangers"/>
                <a:cs typeface="Bangers"/>
                <a:sym typeface="Bangers"/>
              </a:rPr>
              <a:t>In simple words, it's like the bank teller doesn't change your balance until she has given you all the money you requested.</a:t>
            </a:r>
            <a:endParaRPr sz="3000">
              <a:solidFill>
                <a:schemeClr val="dk1"/>
              </a:solidFill>
              <a:latin typeface="Bangers"/>
              <a:ea typeface="Bangers"/>
              <a:cs typeface="Bangers"/>
              <a:sym typeface="Bangers"/>
            </a:endParaRPr>
          </a:p>
          <a:p>
            <a:pPr indent="0" lvl="0" marL="0" rtl="0" algn="just">
              <a:spcBef>
                <a:spcPts val="0"/>
              </a:spcBef>
              <a:spcAft>
                <a:spcPts val="0"/>
              </a:spcAft>
              <a:buNone/>
            </a:pPr>
            <a:r>
              <a:t/>
            </a:r>
            <a:endParaRPr sz="3000">
              <a:solidFill>
                <a:schemeClr val="dk1"/>
              </a:solidFill>
              <a:latin typeface="Bangers"/>
              <a:ea typeface="Bangers"/>
              <a:cs typeface="Bangers"/>
              <a:sym typeface="Bangers"/>
            </a:endParaRPr>
          </a:p>
          <a:p>
            <a:pPr indent="0" lvl="0" marL="0" rtl="0" algn="just">
              <a:spcBef>
                <a:spcPts val="0"/>
              </a:spcBef>
              <a:spcAft>
                <a:spcPts val="0"/>
              </a:spcAft>
              <a:buNone/>
            </a:pPr>
            <a:r>
              <a:rPr lang="en" sz="3000">
                <a:solidFill>
                  <a:schemeClr val="dk1"/>
                </a:solidFill>
                <a:latin typeface="Bangers"/>
                <a:ea typeface="Bangers"/>
                <a:cs typeface="Bangers"/>
                <a:sym typeface="Bangers"/>
              </a:rPr>
              <a:t>“Can i withdraw $500? Wait, before that, can i withdraw $500?”</a:t>
            </a:r>
            <a:endParaRPr sz="3000">
              <a:solidFill>
                <a:schemeClr val="dk1"/>
              </a:solidFill>
              <a:latin typeface="Bangers"/>
              <a:ea typeface="Bangers"/>
              <a:cs typeface="Bangers"/>
              <a:sym typeface="Bangers"/>
            </a:endParaRPr>
          </a:p>
          <a:p>
            <a:pPr indent="0" lvl="0" marL="0" rtl="0" algn="just">
              <a:spcBef>
                <a:spcPts val="0"/>
              </a:spcBef>
              <a:spcAft>
                <a:spcPts val="0"/>
              </a:spcAft>
              <a:buNone/>
            </a:pPr>
            <a:r>
              <a:t/>
            </a:r>
            <a:endParaRPr sz="3000">
              <a:solidFill>
                <a:schemeClr val="dk1"/>
              </a:solidFill>
              <a:latin typeface="Bangers"/>
              <a:ea typeface="Bangers"/>
              <a:cs typeface="Bangers"/>
              <a:sym typeface="Bangers"/>
            </a:endParaRPr>
          </a:p>
          <a:p>
            <a:pPr indent="0" lvl="0" marL="0" rtl="0" algn="just">
              <a:spcBef>
                <a:spcPts val="0"/>
              </a:spcBef>
              <a:spcAft>
                <a:spcPts val="0"/>
              </a:spcAft>
              <a:buNone/>
            </a:pPr>
            <a:r>
              <a:rPr lang="en" sz="3000">
                <a:solidFill>
                  <a:schemeClr val="dk1"/>
                </a:solidFill>
                <a:latin typeface="Bangers"/>
                <a:ea typeface="Bangers"/>
                <a:cs typeface="Bangers"/>
                <a:sym typeface="Bangers"/>
              </a:rPr>
              <a:t>An so on. The smart contract as designed only check you have $500 at the beginning, once, and allow themselves to be interrupted.</a:t>
            </a:r>
            <a:endParaRPr sz="3000">
              <a:solidFill>
                <a:schemeClr val="dk1"/>
              </a:solidFill>
              <a:latin typeface="Bangers"/>
              <a:ea typeface="Bangers"/>
              <a:cs typeface="Bangers"/>
              <a:sym typeface="Banger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27" name="Shape 327"/>
        <p:cNvGrpSpPr/>
        <p:nvPr/>
      </p:nvGrpSpPr>
      <p:grpSpPr>
        <a:xfrm>
          <a:off x="0" y="0"/>
          <a:ext cx="0" cy="0"/>
          <a:chOff x="0" y="0"/>
          <a:chExt cx="0" cy="0"/>
        </a:xfrm>
      </p:grpSpPr>
      <p:sp>
        <p:nvSpPr>
          <p:cNvPr id="328" name="Google Shape;328;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329" name="Google Shape;329;p45" title="THE INVENTION OF LYING.mp4">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A7EB"/>
        </a:solidFill>
      </p:bgPr>
    </p:bg>
    <p:spTree>
      <p:nvGrpSpPr>
        <p:cNvPr id="333" name="Shape 333"/>
        <p:cNvGrpSpPr/>
        <p:nvPr/>
      </p:nvGrpSpPr>
      <p:grpSpPr>
        <a:xfrm>
          <a:off x="0" y="0"/>
          <a:ext cx="0" cy="0"/>
          <a:chOff x="0" y="0"/>
          <a:chExt cx="0" cy="0"/>
        </a:xfrm>
      </p:grpSpPr>
      <p:sp>
        <p:nvSpPr>
          <p:cNvPr id="334" name="Google Shape;334;p46"/>
          <p:cNvSpPr txBox="1"/>
          <p:nvPr>
            <p:ph type="title"/>
          </p:nvPr>
        </p:nvSpPr>
        <p:spPr>
          <a:xfrm rot="161729">
            <a:off x="976261" y="876906"/>
            <a:ext cx="7029878" cy="760139"/>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Al principio todo parece normal</a:t>
            </a:r>
            <a:endParaRPr/>
          </a:p>
        </p:txBody>
      </p:sp>
      <p:sp>
        <p:nvSpPr>
          <p:cNvPr id="335" name="Google Shape;335;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336" name="Google Shape;336;p46"/>
          <p:cNvPicPr preferRelativeResize="0"/>
          <p:nvPr/>
        </p:nvPicPr>
        <p:blipFill>
          <a:blip r:embed="rId3">
            <a:alphaModFix/>
          </a:blip>
          <a:stretch>
            <a:fillRect/>
          </a:stretch>
        </p:blipFill>
        <p:spPr>
          <a:xfrm>
            <a:off x="1936175" y="1531400"/>
            <a:ext cx="5271651" cy="2976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7"/>
          <p:cNvSpPr txBox="1"/>
          <p:nvPr>
            <p:ph type="title"/>
          </p:nvPr>
        </p:nvSpPr>
        <p:spPr>
          <a:xfrm rot="161729">
            <a:off x="976261" y="876906"/>
            <a:ext cx="7029878" cy="760139"/>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Pero no siempre es </a:t>
            </a:r>
            <a:r>
              <a:rPr lang="en"/>
              <a:t>así</a:t>
            </a:r>
            <a:r>
              <a:rPr lang="en"/>
              <a:t>. . .</a:t>
            </a:r>
            <a:endParaRPr/>
          </a:p>
        </p:txBody>
      </p:sp>
      <p:sp>
        <p:nvSpPr>
          <p:cNvPr id="342" name="Google Shape;342;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343" name="Google Shape;343;p47"/>
          <p:cNvPicPr preferRelativeResize="0"/>
          <p:nvPr/>
        </p:nvPicPr>
        <p:blipFill>
          <a:blip r:embed="rId3">
            <a:alphaModFix/>
          </a:blip>
          <a:stretch>
            <a:fillRect/>
          </a:stretch>
        </p:blipFill>
        <p:spPr>
          <a:xfrm>
            <a:off x="1736600" y="1466100"/>
            <a:ext cx="5670794" cy="3036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48"/>
          <p:cNvSpPr txBox="1"/>
          <p:nvPr>
            <p:ph type="title"/>
          </p:nvPr>
        </p:nvSpPr>
        <p:spPr>
          <a:xfrm rot="161729">
            <a:off x="976261" y="876906"/>
            <a:ext cx="7029878" cy="760139"/>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Una solución</a:t>
            </a:r>
            <a:endParaRPr/>
          </a:p>
        </p:txBody>
      </p:sp>
      <p:sp>
        <p:nvSpPr>
          <p:cNvPr id="349" name="Google Shape;349;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350" name="Google Shape;350;p48"/>
          <p:cNvPicPr preferRelativeResize="0"/>
          <p:nvPr/>
        </p:nvPicPr>
        <p:blipFill>
          <a:blip r:embed="rId3">
            <a:alphaModFix/>
          </a:blip>
          <a:stretch>
            <a:fillRect/>
          </a:stretch>
        </p:blipFill>
        <p:spPr>
          <a:xfrm>
            <a:off x="1420213" y="1642975"/>
            <a:ext cx="6303575" cy="2558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356" name="Google Shape;356;p49"/>
          <p:cNvPicPr preferRelativeResize="0"/>
          <p:nvPr/>
        </p:nvPicPr>
        <p:blipFill>
          <a:blip r:embed="rId3">
            <a:alphaModFix/>
          </a:blip>
          <a:stretch>
            <a:fillRect/>
          </a:stretch>
        </p:blipFill>
        <p:spPr>
          <a:xfrm>
            <a:off x="0" y="1149350"/>
            <a:ext cx="9144000" cy="2844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599"/>
        </a:solidFill>
      </p:bgPr>
    </p:bg>
    <p:spTree>
      <p:nvGrpSpPr>
        <p:cNvPr id="90" name="Shape 90"/>
        <p:cNvGrpSpPr/>
        <p:nvPr/>
      </p:nvGrpSpPr>
      <p:grpSpPr>
        <a:xfrm>
          <a:off x="0" y="0"/>
          <a:ext cx="0" cy="0"/>
          <a:chOff x="0" y="0"/>
          <a:chExt cx="0" cy="0"/>
        </a:xfrm>
      </p:grpSpPr>
      <p:sp>
        <p:nvSpPr>
          <p:cNvPr id="91" name="Google Shape;91;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92" name="Google Shape;92;p14"/>
          <p:cNvPicPr preferRelativeResize="0"/>
          <p:nvPr/>
        </p:nvPicPr>
        <p:blipFill>
          <a:blip r:embed="rId3">
            <a:alphaModFix/>
          </a:blip>
          <a:stretch>
            <a:fillRect/>
          </a:stretch>
        </p:blipFill>
        <p:spPr>
          <a:xfrm>
            <a:off x="152400" y="1361888"/>
            <a:ext cx="8839200" cy="2419731"/>
          </a:xfrm>
          <a:prstGeom prst="rect">
            <a:avLst/>
          </a:prstGeom>
          <a:noFill/>
          <a:ln>
            <a:noFill/>
          </a:ln>
        </p:spPr>
      </p:pic>
      <p:sp>
        <p:nvSpPr>
          <p:cNvPr id="93" name="Google Shape;93;p14"/>
          <p:cNvSpPr txBox="1"/>
          <p:nvPr>
            <p:ph idx="4294967295" type="title"/>
          </p:nvPr>
        </p:nvSpPr>
        <p:spPr>
          <a:xfrm>
            <a:off x="3542101" y="374875"/>
            <a:ext cx="2059800" cy="76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Esquema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60" name="Shape 360"/>
        <p:cNvGrpSpPr/>
        <p:nvPr/>
      </p:nvGrpSpPr>
      <p:grpSpPr>
        <a:xfrm>
          <a:off x="0" y="0"/>
          <a:ext cx="0" cy="0"/>
          <a:chOff x="0" y="0"/>
          <a:chExt cx="0" cy="0"/>
        </a:xfrm>
      </p:grpSpPr>
      <p:sp>
        <p:nvSpPr>
          <p:cNvPr id="361" name="Google Shape;361;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62" name="Google Shape;362;p50"/>
          <p:cNvSpPr txBox="1"/>
          <p:nvPr>
            <p:ph idx="4294967295" type="ctrTitle"/>
          </p:nvPr>
        </p:nvSpPr>
        <p:spPr>
          <a:xfrm>
            <a:off x="2186100" y="1306500"/>
            <a:ext cx="4771800" cy="253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8000">
                <a:solidFill>
                  <a:srgbClr val="FFFFFF"/>
                </a:solidFill>
              </a:rPr>
              <a:t>Ejemplos prácticos</a:t>
            </a:r>
            <a:endParaRPr sz="80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5C4CA"/>
        </a:solidFill>
      </p:bgPr>
    </p:bg>
    <p:spTree>
      <p:nvGrpSpPr>
        <p:cNvPr id="366" name="Shape 366"/>
        <p:cNvGrpSpPr/>
        <p:nvPr/>
      </p:nvGrpSpPr>
      <p:grpSpPr>
        <a:xfrm>
          <a:off x="0" y="0"/>
          <a:ext cx="0" cy="0"/>
          <a:chOff x="0" y="0"/>
          <a:chExt cx="0" cy="0"/>
        </a:xfrm>
      </p:grpSpPr>
      <p:sp>
        <p:nvSpPr>
          <p:cNvPr id="367" name="Google Shape;367;p51"/>
          <p:cNvSpPr txBox="1"/>
          <p:nvPr>
            <p:ph type="title"/>
          </p:nvPr>
        </p:nvSpPr>
        <p:spPr>
          <a:xfrm rot="161729">
            <a:off x="976261" y="675256"/>
            <a:ext cx="7029878" cy="760139"/>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Conclusiones</a:t>
            </a:r>
            <a:endParaRPr/>
          </a:p>
        </p:txBody>
      </p:sp>
      <p:sp>
        <p:nvSpPr>
          <p:cNvPr id="368" name="Google Shape;368;p51"/>
          <p:cNvSpPr txBox="1"/>
          <p:nvPr>
            <p:ph idx="1" type="body"/>
          </p:nvPr>
        </p:nvSpPr>
        <p:spPr>
          <a:xfrm>
            <a:off x="962300" y="1204325"/>
            <a:ext cx="7204500" cy="3645000"/>
          </a:xfrm>
          <a:prstGeom prst="rect">
            <a:avLst/>
          </a:prstGeom>
        </p:spPr>
        <p:txBody>
          <a:bodyPr anchorCtr="0" anchor="t" bIns="91425" lIns="91425" spcFirstLastPara="1" rIns="91425" wrap="square" tIns="91425">
            <a:noAutofit/>
          </a:bodyPr>
          <a:lstStyle/>
          <a:p>
            <a:pPr indent="-355600" lvl="0" marL="457200" rtl="0" algn="just">
              <a:spcBef>
                <a:spcPts val="600"/>
              </a:spcBef>
              <a:spcAft>
                <a:spcPts val="0"/>
              </a:spcAft>
              <a:buSzPts val="2000"/>
              <a:buChar char="×"/>
            </a:pPr>
            <a:r>
              <a:rPr lang="en" sz="2000"/>
              <a:t>Las vulnerabilidades propias de los smart contracts se basan netamente en errores de </a:t>
            </a:r>
            <a:r>
              <a:rPr lang="en" sz="2000"/>
              <a:t>codificación</a:t>
            </a:r>
            <a:r>
              <a:rPr lang="en" sz="2000"/>
              <a:t> o bugs en “solidity”.</a:t>
            </a:r>
            <a:endParaRPr sz="2000"/>
          </a:p>
          <a:p>
            <a:pPr indent="-355600" lvl="0" marL="457200" rtl="0" algn="just">
              <a:spcBef>
                <a:spcPts val="0"/>
              </a:spcBef>
              <a:spcAft>
                <a:spcPts val="0"/>
              </a:spcAft>
              <a:buSzPts val="2000"/>
              <a:buChar char="×"/>
            </a:pPr>
            <a:r>
              <a:rPr lang="en" sz="2000"/>
              <a:t>Por el motivo antes mencionado, deben testearse MUCHO los contratos antes de hacer el deploy.</a:t>
            </a:r>
            <a:endParaRPr sz="2000"/>
          </a:p>
          <a:p>
            <a:pPr indent="-355600" lvl="0" marL="457200" rtl="0" algn="just">
              <a:spcBef>
                <a:spcPts val="0"/>
              </a:spcBef>
              <a:spcAft>
                <a:spcPts val="0"/>
              </a:spcAft>
              <a:buClr>
                <a:srgbClr val="FF0000"/>
              </a:buClr>
              <a:buSzPts val="2000"/>
              <a:buChar char="×"/>
            </a:pPr>
            <a:r>
              <a:rPr lang="en" sz="2000">
                <a:solidFill>
                  <a:srgbClr val="FF0000"/>
                </a:solidFill>
              </a:rPr>
              <a:t>Una vez que se hace deploy de un contrato, éste NO puede ser modificado.</a:t>
            </a:r>
            <a:endParaRPr sz="2000">
              <a:solidFill>
                <a:srgbClr val="FF0000"/>
              </a:solidFill>
            </a:endParaRPr>
          </a:p>
          <a:p>
            <a:pPr indent="-355600" lvl="0" marL="457200" algn="just">
              <a:spcBef>
                <a:spcPts val="0"/>
              </a:spcBef>
              <a:spcAft>
                <a:spcPts val="0"/>
              </a:spcAft>
              <a:buSzPts val="2000"/>
              <a:buChar char="×"/>
            </a:pPr>
            <a:r>
              <a:rPr lang="en" sz="2000"/>
              <a:t>Los smart contract eliminan la necesidad de un tercero para resolver el manejo de fondos o de disputas. </a:t>
            </a:r>
            <a:endParaRPr sz="2000"/>
          </a:p>
        </p:txBody>
      </p:sp>
      <p:sp>
        <p:nvSpPr>
          <p:cNvPr id="369" name="Google Shape;369;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5C4CA"/>
        </a:solidFill>
      </p:bgPr>
    </p:bg>
    <p:spTree>
      <p:nvGrpSpPr>
        <p:cNvPr id="373" name="Shape 373"/>
        <p:cNvGrpSpPr/>
        <p:nvPr/>
      </p:nvGrpSpPr>
      <p:grpSpPr>
        <a:xfrm>
          <a:off x="0" y="0"/>
          <a:ext cx="0" cy="0"/>
          <a:chOff x="0" y="0"/>
          <a:chExt cx="0" cy="0"/>
        </a:xfrm>
      </p:grpSpPr>
      <p:sp>
        <p:nvSpPr>
          <p:cNvPr id="374" name="Google Shape;374;p52"/>
          <p:cNvSpPr txBox="1"/>
          <p:nvPr>
            <p:ph idx="4294967295" type="ctrTitle"/>
          </p:nvPr>
        </p:nvSpPr>
        <p:spPr>
          <a:xfrm>
            <a:off x="581725" y="805175"/>
            <a:ext cx="4874100" cy="1047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6000">
                <a:solidFill>
                  <a:srgbClr val="FFFFFF"/>
                </a:solidFill>
              </a:rPr>
              <a:t>Muchas gracias</a:t>
            </a:r>
            <a:r>
              <a:rPr lang="en" sz="6000">
                <a:solidFill>
                  <a:srgbClr val="FFFFFF"/>
                </a:solidFill>
              </a:rPr>
              <a:t>!</a:t>
            </a:r>
            <a:endParaRPr sz="6000">
              <a:solidFill>
                <a:srgbClr val="FFFFFF"/>
              </a:solidFill>
            </a:endParaRPr>
          </a:p>
        </p:txBody>
      </p:sp>
      <p:sp>
        <p:nvSpPr>
          <p:cNvPr id="375" name="Google Shape;375;p52"/>
          <p:cNvSpPr txBox="1"/>
          <p:nvPr>
            <p:ph idx="4294967295" type="subTitle"/>
          </p:nvPr>
        </p:nvSpPr>
        <p:spPr>
          <a:xfrm>
            <a:off x="1356775" y="2706500"/>
            <a:ext cx="3324000" cy="10470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4000">
                <a:solidFill>
                  <a:srgbClr val="FFFFFF"/>
                </a:solidFill>
              </a:rPr>
              <a:t>¿Preguntas?</a:t>
            </a:r>
            <a:endParaRPr sz="4000">
              <a:solidFill>
                <a:srgbClr val="FFFFFF"/>
              </a:solidFill>
            </a:endParaRPr>
          </a:p>
        </p:txBody>
      </p:sp>
      <p:sp>
        <p:nvSpPr>
          <p:cNvPr id="376" name="Google Shape;376;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377" name="Google Shape;377;p52"/>
          <p:cNvPicPr preferRelativeResize="0"/>
          <p:nvPr/>
        </p:nvPicPr>
        <p:blipFill>
          <a:blip r:embed="rId3">
            <a:alphaModFix/>
          </a:blip>
          <a:stretch>
            <a:fillRect/>
          </a:stretch>
        </p:blipFill>
        <p:spPr>
          <a:xfrm>
            <a:off x="5691600" y="152400"/>
            <a:ext cx="2979906" cy="299206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599"/>
        </a:solidFill>
      </p:bgPr>
    </p:bg>
    <p:spTree>
      <p:nvGrpSpPr>
        <p:cNvPr id="102" name="Shape 102"/>
        <p:cNvGrpSpPr/>
        <p:nvPr/>
      </p:nvGrpSpPr>
      <p:grpSpPr>
        <a:xfrm>
          <a:off x="0" y="0"/>
          <a:ext cx="0" cy="0"/>
          <a:chOff x="0" y="0"/>
          <a:chExt cx="0" cy="0"/>
        </a:xfrm>
      </p:grpSpPr>
      <p:sp>
        <p:nvSpPr>
          <p:cNvPr id="103" name="Google Shape;103;p16"/>
          <p:cNvSpPr txBox="1"/>
          <p:nvPr>
            <p:ph type="title"/>
          </p:nvPr>
        </p:nvSpPr>
        <p:spPr>
          <a:xfrm rot="161729">
            <a:off x="976261" y="876906"/>
            <a:ext cx="7029878" cy="760139"/>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Nuevos bloques</a:t>
            </a:r>
            <a:endParaRPr/>
          </a:p>
        </p:txBody>
      </p:sp>
      <p:sp>
        <p:nvSpPr>
          <p:cNvPr id="104" name="Google Shape;10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05" name="Google Shape;105;p16"/>
          <p:cNvSpPr txBox="1"/>
          <p:nvPr>
            <p:ph idx="1" type="body"/>
          </p:nvPr>
        </p:nvSpPr>
        <p:spPr>
          <a:xfrm>
            <a:off x="1204450" y="1553600"/>
            <a:ext cx="6968100" cy="12942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n" sz="2400"/>
              <a:t>Los participantes de la red deben llegar a un consenso para agregar una transacción nueva a la blockchain</a:t>
            </a:r>
            <a:endParaRPr sz="2400"/>
          </a:p>
        </p:txBody>
      </p:sp>
      <p:pic>
        <p:nvPicPr>
          <p:cNvPr id="106" name="Google Shape;106;p16"/>
          <p:cNvPicPr preferRelativeResize="0"/>
          <p:nvPr/>
        </p:nvPicPr>
        <p:blipFill rotWithShape="1">
          <a:blip r:embed="rId3">
            <a:alphaModFix/>
          </a:blip>
          <a:srcRect b="0" l="16996" r="16323" t="0"/>
          <a:stretch/>
        </p:blipFill>
        <p:spPr>
          <a:xfrm>
            <a:off x="6067700" y="2778250"/>
            <a:ext cx="2069950" cy="1649250"/>
          </a:xfrm>
          <a:prstGeom prst="rect">
            <a:avLst/>
          </a:prstGeom>
          <a:noFill/>
          <a:ln>
            <a:noFill/>
          </a:ln>
        </p:spPr>
      </p:pic>
      <p:sp>
        <p:nvSpPr>
          <p:cNvPr id="107" name="Google Shape;107;p16"/>
          <p:cNvSpPr txBox="1"/>
          <p:nvPr>
            <p:ph type="title"/>
          </p:nvPr>
        </p:nvSpPr>
        <p:spPr>
          <a:xfrm rot="310">
            <a:off x="2504000" y="3400825"/>
            <a:ext cx="3329400" cy="70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A7EB"/>
                </a:solidFill>
              </a:rPr>
              <a:t>”Proof of work”</a:t>
            </a:r>
            <a:endParaRPr b="1" sz="3600">
              <a:solidFill>
                <a:srgbClr val="00A7E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E7CC3"/>
        </a:solidFill>
      </p:bgPr>
    </p:bg>
    <p:spTree>
      <p:nvGrpSpPr>
        <p:cNvPr id="111" name="Shape 111"/>
        <p:cNvGrpSpPr/>
        <p:nvPr/>
      </p:nvGrpSpPr>
      <p:grpSpPr>
        <a:xfrm>
          <a:off x="0" y="0"/>
          <a:ext cx="0" cy="0"/>
          <a:chOff x="0" y="0"/>
          <a:chExt cx="0" cy="0"/>
        </a:xfrm>
      </p:grpSpPr>
      <p:sp>
        <p:nvSpPr>
          <p:cNvPr id="112" name="Google Shape;112;p17"/>
          <p:cNvSpPr txBox="1"/>
          <p:nvPr>
            <p:ph idx="4294967295" type="ctrTitle"/>
          </p:nvPr>
        </p:nvSpPr>
        <p:spPr>
          <a:xfrm>
            <a:off x="914400" y="1322650"/>
            <a:ext cx="4503600" cy="261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8000">
                <a:solidFill>
                  <a:srgbClr val="000000"/>
                </a:solidFill>
              </a:rPr>
              <a:t>Smart contracts</a:t>
            </a:r>
            <a:endParaRPr sz="8000">
              <a:solidFill>
                <a:srgbClr val="000000"/>
              </a:solidFill>
            </a:endParaRPr>
          </a:p>
        </p:txBody>
      </p:sp>
      <p:pic>
        <p:nvPicPr>
          <p:cNvPr id="113" name="Google Shape;113;p17"/>
          <p:cNvPicPr preferRelativeResize="0"/>
          <p:nvPr/>
        </p:nvPicPr>
        <p:blipFill rotWithShape="1">
          <a:blip r:embed="rId3">
            <a:alphaModFix/>
          </a:blip>
          <a:srcRect b="0" l="13464" r="23673" t="0"/>
          <a:stretch/>
        </p:blipFill>
        <p:spPr>
          <a:xfrm>
            <a:off x="5686350" y="290300"/>
            <a:ext cx="3162000" cy="2515200"/>
          </a:xfrm>
          <a:prstGeom prst="wedgeEllipseCallout">
            <a:avLst>
              <a:gd fmla="val -60049" name="adj1"/>
              <a:gd fmla="val 34410" name="adj2"/>
            </a:avLst>
          </a:prstGeom>
          <a:noFill/>
          <a:ln cap="flat" cmpd="sng" w="76200">
            <a:solidFill>
              <a:srgbClr val="000000"/>
            </a:solidFill>
            <a:prstDash val="solid"/>
            <a:miter lim="8000"/>
            <a:headEnd len="sm" w="sm" type="none"/>
            <a:tailEnd len="sm" w="sm" type="none"/>
          </a:ln>
        </p:spPr>
      </p:pic>
      <p:sp>
        <p:nvSpPr>
          <p:cNvPr id="114" name="Google Shape;114;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E7CC3"/>
        </a:solidFill>
      </p:bgPr>
    </p:bg>
    <p:spTree>
      <p:nvGrpSpPr>
        <p:cNvPr id="118" name="Shape 118"/>
        <p:cNvGrpSpPr/>
        <p:nvPr/>
      </p:nvGrpSpPr>
      <p:grpSpPr>
        <a:xfrm>
          <a:off x="0" y="0"/>
          <a:ext cx="0" cy="0"/>
          <a:chOff x="0" y="0"/>
          <a:chExt cx="0" cy="0"/>
        </a:xfrm>
      </p:grpSpPr>
      <p:sp>
        <p:nvSpPr>
          <p:cNvPr id="119" name="Google Shape;119;p18"/>
          <p:cNvSpPr txBox="1"/>
          <p:nvPr>
            <p:ph type="ctrTitle"/>
          </p:nvPr>
        </p:nvSpPr>
        <p:spPr>
          <a:xfrm>
            <a:off x="4101125" y="1153675"/>
            <a:ext cx="3767400" cy="1665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7200"/>
              <a:t>1.</a:t>
            </a:r>
            <a:endParaRPr sz="7200"/>
          </a:p>
          <a:p>
            <a:pPr indent="0" lvl="0" marL="0" rtl="0">
              <a:spcBef>
                <a:spcPts val="0"/>
              </a:spcBef>
              <a:spcAft>
                <a:spcPts val="0"/>
              </a:spcAft>
              <a:buNone/>
            </a:pPr>
            <a:r>
              <a:rPr lang="en"/>
              <a:t>¿Qué son?</a:t>
            </a:r>
            <a:endParaRPr/>
          </a:p>
        </p:txBody>
      </p:sp>
      <p:sp>
        <p:nvSpPr>
          <p:cNvPr id="120" name="Google Shape;120;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24" name="Shape 124"/>
        <p:cNvGrpSpPr/>
        <p:nvPr/>
      </p:nvGrpSpPr>
      <p:grpSpPr>
        <a:xfrm>
          <a:off x="0" y="0"/>
          <a:ext cx="0" cy="0"/>
          <a:chOff x="0" y="0"/>
          <a:chExt cx="0" cy="0"/>
        </a:xfrm>
      </p:grpSpPr>
      <p:sp>
        <p:nvSpPr>
          <p:cNvPr id="125" name="Google Shape;125;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26" name="Google Shape;126;p19" title="contratoSimpsons.mp4">
            <a:hlinkClick r:id="rId3"/>
          </p:cNvPr>
          <p:cNvPicPr preferRelativeResize="0"/>
          <p:nvPr/>
        </p:nvPicPr>
        <p:blipFill>
          <a:blip r:embed="rId4">
            <a:alphaModFix/>
          </a:blip>
          <a:stretch>
            <a:fillRect/>
          </a:stretch>
        </p:blipFill>
        <p:spPr>
          <a:xfrm>
            <a:off x="1143000" y="0"/>
            <a:ext cx="685801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Jachim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